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71"/>
  </p:notesMasterIdLst>
  <p:sldIdLst>
    <p:sldId id="256" r:id="rId2"/>
    <p:sldId id="345" r:id="rId3"/>
    <p:sldId id="268" r:id="rId4"/>
    <p:sldId id="285" r:id="rId5"/>
    <p:sldId id="288" r:id="rId6"/>
    <p:sldId id="292" r:id="rId7"/>
    <p:sldId id="289" r:id="rId8"/>
    <p:sldId id="293" r:id="rId9"/>
    <p:sldId id="290" r:id="rId10"/>
    <p:sldId id="294" r:id="rId11"/>
    <p:sldId id="287" r:id="rId12"/>
    <p:sldId id="295" r:id="rId13"/>
    <p:sldId id="291" r:id="rId14"/>
    <p:sldId id="296" r:id="rId15"/>
    <p:sldId id="274" r:id="rId16"/>
    <p:sldId id="303" r:id="rId17"/>
    <p:sldId id="298" r:id="rId18"/>
    <p:sldId id="304" r:id="rId19"/>
    <p:sldId id="299" r:id="rId20"/>
    <p:sldId id="305" r:id="rId21"/>
    <p:sldId id="300" r:id="rId22"/>
    <p:sldId id="306" r:id="rId23"/>
    <p:sldId id="301" r:id="rId24"/>
    <p:sldId id="307" r:id="rId25"/>
    <p:sldId id="302" r:id="rId26"/>
    <p:sldId id="308" r:id="rId27"/>
    <p:sldId id="309" r:id="rId28"/>
    <p:sldId id="316" r:id="rId29"/>
    <p:sldId id="310" r:id="rId30"/>
    <p:sldId id="315" r:id="rId31"/>
    <p:sldId id="311" r:id="rId32"/>
    <p:sldId id="317" r:id="rId33"/>
    <p:sldId id="312" r:id="rId34"/>
    <p:sldId id="318" r:id="rId35"/>
    <p:sldId id="313" r:id="rId36"/>
    <p:sldId id="319" r:id="rId37"/>
    <p:sldId id="314" r:id="rId38"/>
    <p:sldId id="320" r:id="rId39"/>
    <p:sldId id="331" r:id="rId40"/>
    <p:sldId id="332" r:id="rId41"/>
    <p:sldId id="321" r:id="rId42"/>
    <p:sldId id="325" r:id="rId43"/>
    <p:sldId id="322" r:id="rId44"/>
    <p:sldId id="326" r:id="rId45"/>
    <p:sldId id="323" r:id="rId46"/>
    <p:sldId id="324" r:id="rId47"/>
    <p:sldId id="329" r:id="rId48"/>
    <p:sldId id="330" r:id="rId49"/>
    <p:sldId id="327" r:id="rId50"/>
    <p:sldId id="328" r:id="rId51"/>
    <p:sldId id="333" r:id="rId52"/>
    <p:sldId id="283" r:id="rId53"/>
    <p:sldId id="335" r:id="rId54"/>
    <p:sldId id="336" r:id="rId55"/>
    <p:sldId id="337" r:id="rId56"/>
    <p:sldId id="338" r:id="rId57"/>
    <p:sldId id="339" r:id="rId58"/>
    <p:sldId id="340" r:id="rId59"/>
    <p:sldId id="343" r:id="rId60"/>
    <p:sldId id="344" r:id="rId61"/>
    <p:sldId id="341" r:id="rId62"/>
    <p:sldId id="342" r:id="rId63"/>
    <p:sldId id="346" r:id="rId64"/>
    <p:sldId id="266" r:id="rId65"/>
    <p:sldId id="267" r:id="rId66"/>
    <p:sldId id="347" r:id="rId67"/>
    <p:sldId id="348" r:id="rId68"/>
    <p:sldId id="349" r:id="rId69"/>
    <p:sldId id="350" r:id="rId7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E88F18"/>
    <a:srgbClr val="F07F09"/>
    <a:srgbClr val="E7941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92" autoAdjust="0"/>
    <p:restoredTop sz="91282" autoAdjust="0"/>
  </p:normalViewPr>
  <p:slideViewPr>
    <p:cSldViewPr>
      <p:cViewPr>
        <p:scale>
          <a:sx n="50" d="100"/>
          <a:sy n="50" d="100"/>
        </p:scale>
        <p:origin x="-15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11DD35-A238-4BF8-AABF-405F9396503B}" type="datetimeFigureOut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BCFE05-9349-42C9-8C87-BB6EBAF39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CFE05-9349-42C9-8C87-BB6EBAF399F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CFE05-9349-42C9-8C87-BB6EBAF399FD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AB3BE7-D0BA-4D29-B3FB-1287A5B73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52A5-909C-4EE3-9313-9332097EE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1B7A-5875-4A38-B245-37329318B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7E0A-CB32-41EA-8294-63C32F396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276DD1-1CB2-4767-A243-4ADEA9FFA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271F-86BF-4C40-9B6C-59351F9F2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373B9-AE0B-4495-95F3-0A599981C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902AC-C1FE-47E6-9B3C-C6545A0D3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39A948-B84B-4019-AAFE-6977C9404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DEF6F-8F05-4B46-99A5-674BF8D49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6ED769-541F-4236-8FE0-A6234DE7C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EFF1520-D383-40CE-A3B5-EF72B92BB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83" r:id="rId2"/>
    <p:sldLayoutId id="2147483991" r:id="rId3"/>
    <p:sldLayoutId id="2147483984" r:id="rId4"/>
    <p:sldLayoutId id="2147483985" r:id="rId5"/>
    <p:sldLayoutId id="2147483986" r:id="rId6"/>
    <p:sldLayoutId id="2147483992" r:id="rId7"/>
    <p:sldLayoutId id="2147483987" r:id="rId8"/>
    <p:sldLayoutId id="2147483993" r:id="rId9"/>
    <p:sldLayoutId id="2147483988" r:id="rId10"/>
    <p:sldLayoutId id="21474839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ital\Desktop\9&#1073;\9%20&#1082;&#1083;\Svoya_igra_-_Kot_v_Meshke_(iPlayer.fm).mp3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11.xml"/><Relationship Id="rId18" Type="http://schemas.openxmlformats.org/officeDocument/2006/relationships/slide" Target="slide57.xml"/><Relationship Id="rId26" Type="http://schemas.openxmlformats.org/officeDocument/2006/relationships/slide" Target="slide25.xml"/><Relationship Id="rId3" Type="http://schemas.openxmlformats.org/officeDocument/2006/relationships/slide" Target="slide27.xml"/><Relationship Id="rId21" Type="http://schemas.openxmlformats.org/officeDocument/2006/relationships/slide" Target="slide15.xml"/><Relationship Id="rId7" Type="http://schemas.openxmlformats.org/officeDocument/2006/relationships/slide" Target="slide35.xml"/><Relationship Id="rId12" Type="http://schemas.openxmlformats.org/officeDocument/2006/relationships/slide" Target="slide9.xml"/><Relationship Id="rId17" Type="http://schemas.openxmlformats.org/officeDocument/2006/relationships/slide" Target="slide55.xml"/><Relationship Id="rId25" Type="http://schemas.openxmlformats.org/officeDocument/2006/relationships/slide" Target="slide23.xml"/><Relationship Id="rId2" Type="http://schemas.openxmlformats.org/officeDocument/2006/relationships/slide" Target="slide63.xml"/><Relationship Id="rId16" Type="http://schemas.openxmlformats.org/officeDocument/2006/relationships/slide" Target="slide53.xml"/><Relationship Id="rId20" Type="http://schemas.openxmlformats.org/officeDocument/2006/relationships/slide" Target="slide61.xml"/><Relationship Id="rId29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7.xml"/><Relationship Id="rId24" Type="http://schemas.openxmlformats.org/officeDocument/2006/relationships/slide" Target="slide21.xml"/><Relationship Id="rId32" Type="http://schemas.openxmlformats.org/officeDocument/2006/relationships/slide" Target="slide49.xml"/><Relationship Id="rId5" Type="http://schemas.openxmlformats.org/officeDocument/2006/relationships/slide" Target="slide31.xml"/><Relationship Id="rId15" Type="http://schemas.openxmlformats.org/officeDocument/2006/relationships/slide" Target="slide51.xml"/><Relationship Id="rId23" Type="http://schemas.openxmlformats.org/officeDocument/2006/relationships/slide" Target="slide19.xml"/><Relationship Id="rId28" Type="http://schemas.openxmlformats.org/officeDocument/2006/relationships/slide" Target="slide41.xml"/><Relationship Id="rId10" Type="http://schemas.openxmlformats.org/officeDocument/2006/relationships/slide" Target="slide5.xml"/><Relationship Id="rId19" Type="http://schemas.openxmlformats.org/officeDocument/2006/relationships/slide" Target="slide59.xml"/><Relationship Id="rId31" Type="http://schemas.openxmlformats.org/officeDocument/2006/relationships/slide" Target="slide47.xml"/><Relationship Id="rId4" Type="http://schemas.openxmlformats.org/officeDocument/2006/relationships/slide" Target="slide29.xml"/><Relationship Id="rId9" Type="http://schemas.openxmlformats.org/officeDocument/2006/relationships/slide" Target="slide3.xml"/><Relationship Id="rId14" Type="http://schemas.openxmlformats.org/officeDocument/2006/relationships/slide" Target="slide13.xml"/><Relationship Id="rId22" Type="http://schemas.openxmlformats.org/officeDocument/2006/relationships/slide" Target="slide17.xml"/><Relationship Id="rId27" Type="http://schemas.openxmlformats.org/officeDocument/2006/relationships/slide" Target="slide39.xml"/><Relationship Id="rId30" Type="http://schemas.openxmlformats.org/officeDocument/2006/relationships/slide" Target="slide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ital\Desktop\9&#1073;\9%20&#1082;&#1083;\Svoya_igra_-_Kot_v_Meshke_(iPlayer.fm).mp3" TargetMode="Externa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ital\Desktop\9&#1073;\9%20&#1082;&#1083;\Svoya_igra_-_Kot_v_Meshke_(iPlayer.fm).mp3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620688"/>
            <a:ext cx="6491287" cy="8509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Проверим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771775" y="2420938"/>
            <a:ext cx="3168650" cy="86404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dirty="0" smtClean="0"/>
              <a:t>       </a:t>
            </a:r>
            <a:endParaRPr lang="ru-RU" altLang="ru-RU" sz="8800" dirty="0" smtClean="0"/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276873"/>
            <a:ext cx="4104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И.С.Тургенев                 «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Муму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_Geras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48672"/>
            <a:ext cx="4071513" cy="483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101916"/>
            <a:ext cx="8399904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900" dirty="0" smtClean="0">
                <a:solidFill>
                  <a:srgbClr val="FF0000"/>
                </a:solidFill>
              </a:rPr>
              <a:t>50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«Медведь приближался,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Дефорж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вынул из кармана маленький пистолет, вложил его в ухо зверю и выстрелил. Медведь повалился. Двери отворились,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Кирила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Петрович вошел, изумленный развязкою своей шутки.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Троекуров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хотел объяснения всему делу. Он послал за Машей, Маша прибежала и перевела французу вопросы отца».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endParaRPr lang="ru-RU" sz="4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052513"/>
            <a:ext cx="6491288" cy="8509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Проверим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2133600"/>
            <a:ext cx="5986462" cy="100736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dirty="0" smtClean="0"/>
              <a:t>      </a:t>
            </a:r>
            <a:endParaRPr lang="ru-RU" altLang="ru-RU" sz="8800" dirty="0" smtClean="0"/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0003-002-Tema-uroka-Vladimir-Dubrovskij-i-Masha-Troekur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6552728" cy="4492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voya_igra_-_Kot_v_Meshk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5877272"/>
            <a:ext cx="304800" cy="304800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5"/>
            <a:ext cx="8220075" cy="6480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10</a:t>
            </a: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- Кот в мешке</a:t>
            </a:r>
            <a:endParaRPr lang="ru-RU" sz="4400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539552" y="982756"/>
            <a:ext cx="81369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Рассказывают, что французский писатель Виктор Гюго в день выхода в свет своей новой книги, желая узнать, как идёт её распродажа, послал издателю записку, в которой стоял один только вопросительный знак: « ?»</a:t>
            </a:r>
            <a:endParaRPr kumimoji="0" lang="ru-RU" sz="3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 издателя был не менее остроумным и кратким. Как ответил издатель писателю?</a:t>
            </a:r>
            <a:endParaRPr kumimoji="0" lang="ru-RU" sz="3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830484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764704"/>
            <a:ext cx="6491288" cy="8509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Проверим</a:t>
            </a:r>
          </a:p>
        </p:txBody>
      </p:sp>
      <p:sp>
        <p:nvSpPr>
          <p:cNvPr id="4" name="Стрелка углом вверх 3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772816"/>
            <a:ext cx="8183563" cy="2179637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</a:t>
            </a:r>
            <a:r>
              <a:rPr lang="ru-RU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«!»</a:t>
            </a:r>
            <a:endParaRPr lang="ru-RU" sz="6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717032"/>
            <a:ext cx="5455352" cy="2623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620688"/>
            <a:ext cx="8373616" cy="417671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 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4400" dirty="0" smtClean="0"/>
              <a:t>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sz="4400" b="1" dirty="0" smtClean="0"/>
              <a:t>Какая змея может быть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наречием</a:t>
            </a:r>
            <a:r>
              <a:rPr lang="ru-RU" sz="4400" b="1" dirty="0" smtClean="0"/>
              <a:t>?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4000" b="1" i="1" dirty="0" smtClean="0"/>
              <a:t>  </a:t>
            </a:r>
            <a:endParaRPr lang="ru-RU" sz="4000" dirty="0" smtClean="0"/>
          </a:p>
          <a:p>
            <a:pPr marL="609600" indent="-60960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4000" b="1" dirty="0" smtClean="0">
                <a:solidFill>
                  <a:srgbClr val="E88F18"/>
                </a:solidFill>
              </a:rPr>
              <a:t> </a:t>
            </a:r>
          </a:p>
        </p:txBody>
      </p:sp>
      <p:pic>
        <p:nvPicPr>
          <p:cNvPr id="5" name="Рисунок 4" descr="sound-zh-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56992"/>
            <a:ext cx="8370460" cy="2681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ni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492896"/>
            <a:ext cx="5832648" cy="3619500"/>
          </a:xfrm>
          <a:prstGeom prst="rect">
            <a:avLst/>
          </a:prstGeom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548680"/>
            <a:ext cx="5184775" cy="8509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Проверим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4000" cy="1800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800" b="1" u="sng" dirty="0" smtClean="0"/>
              <a:t>Ответ: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</a:t>
            </a:r>
          </a:p>
        </p:txBody>
      </p:sp>
      <p:sp>
        <p:nvSpPr>
          <p:cNvPr id="5" name="Стрелка углом вверх 4">
            <a:hlinkClick r:id="rId3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404664"/>
            <a:ext cx="8496944" cy="431364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sz="3200" b="1" dirty="0" smtClean="0"/>
              <a:t> - В каком варианте указаны ряды слов, относящихся к </a:t>
            </a:r>
            <a:r>
              <a:rPr lang="ru-RU" sz="3200" b="1" dirty="0" smtClean="0">
                <a:solidFill>
                  <a:srgbClr val="FF0000"/>
                </a:solidFill>
              </a:rPr>
              <a:t>одной части речи</a:t>
            </a:r>
            <a:r>
              <a:rPr lang="ru-RU" sz="3200" b="1" dirty="0" smtClean="0"/>
              <a:t>?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 а</a:t>
            </a:r>
            <a:r>
              <a:rPr lang="ru-RU" sz="3200" b="1" i="1" dirty="0" smtClean="0">
                <a:solidFill>
                  <a:srgbClr val="FF0000"/>
                </a:solidFill>
              </a:rPr>
              <a:t>) </a:t>
            </a:r>
            <a:r>
              <a:rPr lang="ru-RU" sz="3200" b="1" i="1" dirty="0" smtClean="0"/>
              <a:t>Вдвоем, двойка, второй, удвоить.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  б) </a:t>
            </a:r>
            <a:r>
              <a:rPr lang="ru-RU" sz="3200" b="1" i="1" dirty="0" smtClean="0"/>
              <a:t>У кого – то, своя, тебе, ничей.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  в) </a:t>
            </a:r>
            <a:r>
              <a:rPr lang="ru-RU" sz="3200" b="1" i="1" dirty="0" smtClean="0"/>
              <a:t>Вымытый, брызжущий, отправлена, приплывший.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  г) </a:t>
            </a:r>
            <a:r>
              <a:rPr lang="ru-RU" sz="3200" b="1" i="1" dirty="0" smtClean="0"/>
              <a:t>Повыше, высота, возвысив, превысил.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548680"/>
            <a:ext cx="5184775" cy="8509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Проверим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229600" cy="1871960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ru-RU" dirty="0" smtClean="0"/>
              <a:t>       </a:t>
            </a:r>
            <a:endParaRPr lang="ru-RU" altLang="ru-RU" sz="6600" b="1" dirty="0" smtClean="0"/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1277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Б) </a:t>
            </a:r>
            <a:r>
              <a:rPr lang="ru-RU" sz="4000" b="1" dirty="0" smtClean="0"/>
              <a:t>У кого-то, своя, тебе, ничей</a:t>
            </a:r>
          </a:p>
          <a:p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МЕСТОИМЕНИЯ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332656"/>
            <a:ext cx="8496944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 smtClean="0"/>
              <a:t>К какой части речи относится слово «</a:t>
            </a:r>
            <a:r>
              <a:rPr lang="ru-RU" sz="4000" b="1" dirty="0" smtClean="0">
                <a:solidFill>
                  <a:srgbClr val="FF0000"/>
                </a:solidFill>
              </a:rPr>
              <a:t>грустно</a:t>
            </a:r>
            <a:r>
              <a:rPr lang="ru-RU" sz="4000" b="1" dirty="0" smtClean="0"/>
              <a:t>» в приведенных примерах?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i="1" dirty="0" smtClean="0"/>
              <a:t>1) Мать </a:t>
            </a:r>
            <a:r>
              <a:rPr lang="ru-RU" sz="4000" b="1" i="1" u="sng" dirty="0" smtClean="0"/>
              <a:t>грустно</a:t>
            </a:r>
            <a:r>
              <a:rPr lang="ru-RU" sz="4000" b="1" i="1" dirty="0" smtClean="0"/>
              <a:t> смотрела на детей. </a:t>
            </a:r>
            <a:endParaRPr lang="ru-RU" sz="4000" b="1" dirty="0" smtClean="0"/>
          </a:p>
          <a:p>
            <a:pPr>
              <a:buNone/>
            </a:pPr>
            <a:r>
              <a:rPr lang="ru-RU" sz="4000" b="1" i="1" dirty="0" smtClean="0"/>
              <a:t>2) Ожидание было </a:t>
            </a:r>
            <a:r>
              <a:rPr lang="ru-RU" sz="4000" b="1" i="1" u="sng" dirty="0" smtClean="0"/>
              <a:t>грустно</a:t>
            </a:r>
            <a:r>
              <a:rPr lang="ru-RU" sz="4000" b="1" i="1" dirty="0" smtClean="0"/>
              <a:t>. </a:t>
            </a:r>
            <a:endParaRPr lang="ru-RU" sz="4000" b="1" dirty="0" smtClean="0"/>
          </a:p>
          <a:p>
            <a:pPr>
              <a:buNone/>
            </a:pPr>
            <a:r>
              <a:rPr lang="ru-RU" sz="4000" b="1" i="1" dirty="0" smtClean="0"/>
              <a:t>3) Мне </a:t>
            </a:r>
            <a:r>
              <a:rPr lang="ru-RU" sz="4000" b="1" i="1" u="sng" dirty="0" smtClean="0"/>
              <a:t>грустно</a:t>
            </a:r>
            <a:r>
              <a:rPr lang="ru-RU" sz="4000" i="1" dirty="0" smtClean="0"/>
              <a:t>.</a:t>
            </a:r>
            <a:endParaRPr lang="ru-RU" sz="4000" dirty="0" smtClean="0"/>
          </a:p>
          <a:p>
            <a:pPr>
              <a:buNone/>
            </a:pPr>
            <a:endParaRPr lang="ru-RU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183562" cy="10525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rgbClr val="FF0000"/>
                </a:solidFill>
                <a:hlinkClick r:id="rId2" action="ppaction://hlinksldjump"/>
              </a:rPr>
              <a:t>ФИНАЛ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620713"/>
          <a:ext cx="8497192" cy="4770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425"/>
                <a:gridCol w="949870"/>
                <a:gridCol w="949870"/>
                <a:gridCol w="949870"/>
                <a:gridCol w="949870"/>
                <a:gridCol w="949870"/>
                <a:gridCol w="1011417"/>
              </a:tblGrid>
              <a:tr h="95408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r>
                        <a:rPr lang="ru-RU" sz="2400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БОЮСЬ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ГИА</a:t>
                      </a:r>
                      <a:endParaRPr lang="ru-RU" sz="24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dirty="0" smtClean="0">
                          <a:hlinkClick r:id="rId3" action="ppaction://hlinksldjump"/>
                        </a:rPr>
                        <a:t>10</a:t>
                      </a:r>
                      <a:endParaRPr lang="ru-RU" sz="4200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dirty="0" smtClean="0">
                          <a:hlinkClick r:id="rId4" action="ppaction://hlinksldjump"/>
                        </a:rPr>
                        <a:t>20</a:t>
                      </a:r>
                      <a:endParaRPr lang="ru-RU" sz="4200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dirty="0" smtClean="0">
                          <a:hlinkClick r:id="rId5" action="ppaction://hlinksldjump"/>
                        </a:rPr>
                        <a:t>30</a:t>
                      </a:r>
                      <a:endParaRPr lang="ru-RU" sz="4200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dirty="0" smtClean="0">
                          <a:hlinkClick r:id="rId6" action="ppaction://hlinksldjump"/>
                        </a:rPr>
                        <a:t>40</a:t>
                      </a:r>
                      <a:endParaRPr lang="ru-RU" sz="4200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dirty="0" smtClean="0">
                          <a:hlinkClick r:id="rId7" action="ppaction://hlinksldjump"/>
                        </a:rPr>
                        <a:t>50</a:t>
                      </a:r>
                      <a:endParaRPr lang="ru-RU" sz="4200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dirty="0" smtClean="0">
                          <a:hlinkClick r:id="rId8" action="ppaction://hlinksldjump"/>
                        </a:rPr>
                        <a:t>60</a:t>
                      </a:r>
                      <a:endParaRPr lang="ru-RU" sz="4200" dirty="0"/>
                    </a:p>
                  </a:txBody>
                  <a:tcPr marL="91444" marR="91444" marT="45715" marB="45715"/>
                </a:tc>
              </a:tr>
              <a:tr h="9540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СБЕЖАВШАЯ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ЦИТАТА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9" action="ppaction://hlinksldjump"/>
                        </a:rPr>
                        <a:t>10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10" action="ppaction://hlinksldjump"/>
                        </a:rPr>
                        <a:t>20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11" action="ppaction://hlinksldjump"/>
                        </a:rPr>
                        <a:t>30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12" action="ppaction://hlinksldjump"/>
                        </a:rPr>
                        <a:t>40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13" action="ppaction://hlinksldjump"/>
                        </a:rPr>
                        <a:t>50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14" action="ppaction://hlinksldjump"/>
                        </a:rPr>
                        <a:t>60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</a:tr>
              <a:tr h="9540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ЦАРИЦА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ЯЗЫКОЗНАНИЯ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15" action="ppaction://hlinksldjump"/>
                        </a:rPr>
                        <a:t>10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16" action="ppaction://hlinksldjump"/>
                        </a:rPr>
                        <a:t>20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17" action="ppaction://hlinksldjump"/>
                        </a:rPr>
                        <a:t>30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18" action="ppaction://hlinksldjump"/>
                        </a:rPr>
                        <a:t>40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19" action="ppaction://hlinksldjump"/>
                        </a:rPr>
                        <a:t>50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20" action="ppaction://hlinksldjump"/>
                        </a:rPr>
                        <a:t>60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</a:tr>
              <a:tr h="9540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СТРАНЕ МОРФОЛОГИИ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21" action="ppaction://hlinksldjump"/>
                        </a:rPr>
                        <a:t>10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22" action="ppaction://hlinksldjump"/>
                        </a:rPr>
                        <a:t>20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23" action="ppaction://hlinksldjump"/>
                        </a:rPr>
                        <a:t>30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24" action="ppaction://hlinksldjump"/>
                        </a:rPr>
                        <a:t>40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25" action="ppaction://hlinksldjump"/>
                        </a:rPr>
                        <a:t>50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26" action="ppaction://hlinksldjump"/>
                        </a:rPr>
                        <a:t>60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</a:tr>
              <a:tr h="954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 СЛЕДАМ ПУНКТУАЦИИ</a:t>
                      </a:r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27" action="ppaction://hlinksldjump"/>
                        </a:rPr>
                        <a:t>10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28" action="ppaction://hlinksldjump"/>
                        </a:rPr>
                        <a:t>20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29" action="ppaction://hlinksldjump"/>
                        </a:rPr>
                        <a:t>30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30" action="ppaction://hlinksldjump"/>
                        </a:rPr>
                        <a:t>40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31" action="ppaction://hlinksldjump"/>
                        </a:rPr>
                        <a:t>50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200" b="1" dirty="0" smtClean="0">
                          <a:hlinkClick r:id="rId32" action="ppaction://hlinksldjump"/>
                        </a:rPr>
                        <a:t>60</a:t>
                      </a:r>
                      <a:endParaRPr lang="ru-RU" sz="4200" b="1" dirty="0"/>
                    </a:p>
                  </a:txBody>
                  <a:tcPr marL="91444" marR="91444" marT="45715" marB="4571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620688"/>
            <a:ext cx="5184775" cy="8509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Проверим</a:t>
            </a:r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628800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/>
              <a:t>1) Мать грустно смотрела на детей – </a:t>
            </a:r>
            <a:r>
              <a:rPr lang="ru-RU" sz="3600" b="1" dirty="0" smtClean="0">
                <a:solidFill>
                  <a:srgbClr val="FF0000"/>
                </a:solidFill>
              </a:rPr>
              <a:t>наречие.</a:t>
            </a:r>
          </a:p>
          <a:p>
            <a:pPr>
              <a:buNone/>
            </a:pPr>
            <a:r>
              <a:rPr lang="ru-RU" sz="3600" b="1" dirty="0" smtClean="0"/>
              <a:t>2) Ожидание было грустно – </a:t>
            </a:r>
            <a:r>
              <a:rPr lang="ru-RU" sz="3600" b="1" dirty="0" err="1" smtClean="0">
                <a:solidFill>
                  <a:srgbClr val="FF0000"/>
                </a:solidFill>
              </a:rPr>
              <a:t>кр</a:t>
            </a:r>
            <a:r>
              <a:rPr lang="ru-RU" sz="3600" b="1" dirty="0" smtClean="0">
                <a:solidFill>
                  <a:srgbClr val="FF0000"/>
                </a:solidFill>
              </a:rPr>
              <a:t>. прилагательное.</a:t>
            </a:r>
          </a:p>
          <a:p>
            <a:pPr>
              <a:buNone/>
            </a:pPr>
            <a:r>
              <a:rPr lang="ru-RU" sz="3600" b="1" dirty="0" smtClean="0"/>
              <a:t>3) Мне грустно - </a:t>
            </a:r>
            <a:r>
              <a:rPr lang="ru-RU" sz="3600" b="1" dirty="0" smtClean="0">
                <a:solidFill>
                  <a:srgbClr val="FF0000"/>
                </a:solidFill>
              </a:rPr>
              <a:t>категория состояния</a:t>
            </a:r>
            <a:r>
              <a:rPr lang="ru-RU" sz="36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7" y="1196752"/>
            <a:ext cx="2721903" cy="1944216"/>
          </a:xfrm>
          <a:prstGeom prst="rect">
            <a:avLst/>
          </a:prstGeom>
        </p:spPr>
      </p:pic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476250"/>
            <a:ext cx="8446393" cy="5617046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ru-RU" sz="4000" b="1" dirty="0" smtClean="0"/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Образуйте форму </a:t>
            </a: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Р.п., мн.ч.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следующих существительных:</a:t>
            </a:r>
          </a:p>
          <a:p>
            <a:pPr>
              <a:buNone/>
            </a:pP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ТОРТ, НОСКИ,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ПОМИДОР, ЧУЛКИ.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000" b="1" i="1" dirty="0" smtClean="0"/>
              <a:t>         </a:t>
            </a:r>
            <a:endParaRPr lang="ru-RU" sz="4000" dirty="0" smtClean="0"/>
          </a:p>
          <a:p>
            <a:pPr>
              <a:buNone/>
            </a:pPr>
            <a:r>
              <a:rPr lang="ru-RU" sz="4000" i="1" dirty="0" smtClean="0"/>
              <a:t> </a:t>
            </a:r>
            <a:endParaRPr lang="ru-RU" sz="4000" dirty="0" smtClean="0"/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altLang="ru-RU" sz="4000" b="1" dirty="0" smtClean="0">
              <a:solidFill>
                <a:srgbClr val="E88F18"/>
              </a:solidFill>
            </a:endParaRPr>
          </a:p>
        </p:txBody>
      </p:sp>
      <p:pic>
        <p:nvPicPr>
          <p:cNvPr id="3" name="Рисунок 2" descr="tort.800x600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437112"/>
            <a:ext cx="3203848" cy="2142573"/>
          </a:xfrm>
          <a:prstGeom prst="rect">
            <a:avLst/>
          </a:prstGeom>
        </p:spPr>
      </p:pic>
      <p:pic>
        <p:nvPicPr>
          <p:cNvPr id="5" name="Рисунок 4" descr="i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869160"/>
            <a:ext cx="2664296" cy="1560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692696"/>
            <a:ext cx="5184775" cy="8509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Проверим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136903" cy="237626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b="1" dirty="0" smtClean="0"/>
              <a:t> </a:t>
            </a:r>
            <a:r>
              <a:rPr lang="ru-RU" sz="4000" b="1" u="sng" dirty="0" smtClean="0"/>
              <a:t>Ответ:</a:t>
            </a:r>
            <a:r>
              <a:rPr lang="ru-RU" sz="4000" b="1" i="1" dirty="0" smtClean="0"/>
              <a:t> </a:t>
            </a:r>
            <a:r>
              <a:rPr lang="ru-RU" sz="4000" b="1" dirty="0" err="1" smtClean="0"/>
              <a:t>т</a:t>
            </a:r>
            <a:r>
              <a:rPr lang="ru-RU" sz="4000" b="1" dirty="0" err="1" smtClean="0">
                <a:solidFill>
                  <a:srgbClr val="FF0000"/>
                </a:solidFill>
              </a:rPr>
              <a:t>О</a:t>
            </a:r>
            <a:r>
              <a:rPr lang="ru-RU" sz="4000" b="1" dirty="0" err="1" smtClean="0"/>
              <a:t>ртов</a:t>
            </a:r>
            <a:r>
              <a:rPr lang="ru-RU" sz="4000" b="1" dirty="0" smtClean="0"/>
              <a:t>, носк</a:t>
            </a:r>
            <a:r>
              <a:rPr lang="ru-RU" sz="4000" b="1" dirty="0" smtClean="0">
                <a:solidFill>
                  <a:srgbClr val="FF0000"/>
                </a:solidFill>
              </a:rPr>
              <a:t>ов</a:t>
            </a:r>
            <a:r>
              <a:rPr lang="ru-RU" sz="4000" b="1" dirty="0" smtClean="0"/>
              <a:t>, помидор</a:t>
            </a:r>
            <a:r>
              <a:rPr lang="ru-RU" sz="4000" b="1" dirty="0" smtClean="0">
                <a:solidFill>
                  <a:srgbClr val="FF0000"/>
                </a:solidFill>
              </a:rPr>
              <a:t>ов</a:t>
            </a:r>
            <a:r>
              <a:rPr lang="ru-RU" sz="4000" b="1" dirty="0" smtClean="0"/>
              <a:t>, чулок.</a:t>
            </a:r>
            <a:r>
              <a:rPr lang="ru-RU" altLang="ru-RU" sz="4000" dirty="0" smtClean="0"/>
              <a:t>     </a:t>
            </a:r>
            <a:endParaRPr lang="ru-RU" altLang="ru-RU" sz="4000" b="1" dirty="0" smtClean="0"/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648072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voya_igra_-_Kot_v_Meshk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5877272"/>
            <a:ext cx="304800" cy="304800"/>
          </a:xfrm>
          <a:prstGeom prst="rect">
            <a:avLst/>
          </a:prstGeom>
        </p:spPr>
      </p:pic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60648"/>
            <a:ext cx="8374385" cy="5688632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4000" dirty="0" smtClean="0"/>
              <a:t>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 можно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сохранить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но этим нельзя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обладать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Это можно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отдать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но нельзя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взять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С этим можно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выйти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но нельзя войти. Что это?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а) 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авторитет,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б) 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вещь,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в) 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любовь,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г) 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честь,</a:t>
            </a:r>
            <a:r>
              <a:rPr lang="ru-RU" sz="4800" b="1" dirty="0" smtClean="0"/>
              <a:t> </a:t>
            </a:r>
          </a:p>
          <a:p>
            <a:pPr>
              <a:spcBef>
                <a:spcPts val="0"/>
              </a:spcBef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яблоко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8352928" cy="603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764704"/>
            <a:ext cx="5184775" cy="8509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Проверим</a:t>
            </a:r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748" name="Прямоугольник 2"/>
          <p:cNvSpPr>
            <a:spLocks noChangeArrowheads="1"/>
          </p:cNvSpPr>
          <p:nvPr/>
        </p:nvSpPr>
        <p:spPr bwMode="auto">
          <a:xfrm>
            <a:off x="683568" y="1628800"/>
            <a:ext cx="72728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4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r>
              <a:rPr lang="ru-RU" alt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ЧЕСТЬ</a:t>
            </a:r>
          </a:p>
        </p:txBody>
      </p:sp>
      <p:pic>
        <p:nvPicPr>
          <p:cNvPr id="8" name="Рисунок 7" descr="im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0816" y="2564903"/>
            <a:ext cx="5899456" cy="4064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476250"/>
            <a:ext cx="8229600" cy="720725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altLang="ru-RU" sz="4000" b="1" dirty="0" smtClean="0">
                <a:solidFill>
                  <a:srgbClr val="E88F18"/>
                </a:solidFill>
              </a:rPr>
              <a:t> </a:t>
            </a:r>
            <a:endParaRPr lang="ru-RU" altLang="ru-RU" sz="8000" dirty="0" smtClean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95536" y="2931040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5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60 -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Известный русский лингвист Александр Матвеевич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Пешковский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называл слова определенной категории «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словами-хамелеонами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это за слова? Приведите  пример таких слов.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380311814-hameleon-7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221088"/>
            <a:ext cx="5004048" cy="236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764704"/>
            <a:ext cx="5184775" cy="8509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Проверим</a:t>
            </a:r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12509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980728"/>
            <a:ext cx="2538682" cy="39666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1628800"/>
            <a:ext cx="61926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Это слова, переходящие из одной части речи в другую.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столовая комната (прил.) – столовая (сущ.)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512763" y="3141663"/>
            <a:ext cx="82296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514350" indent="-514350" algn="ctr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ru-RU" altLang="ru-RU" sz="6600" dirty="0"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183562" cy="5472608"/>
          </a:xfrm>
        </p:spPr>
        <p:txBody>
          <a:bodyPr>
            <a:noAutofit/>
          </a:bodyPr>
          <a:lstStyle/>
          <a:p>
            <a:pPr marL="742950" indent="-742950"/>
            <a:r>
              <a:rPr lang="ru-RU" dirty="0" smtClean="0">
                <a:solidFill>
                  <a:srgbClr val="FF0000"/>
                </a:solidFill>
              </a:rPr>
              <a:t>10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Укажите слово с чередующейся гласной в корне:</a:t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-пролетели;</a:t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-вырастали;</a:t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-разгорячённых;</a:t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-растрёпанный.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Рисунок 3" descr="img.18636.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3776" y="1556793"/>
            <a:ext cx="1882019" cy="2088232"/>
          </a:xfrm>
          <a:prstGeom prst="rect">
            <a:avLst/>
          </a:prstGeom>
        </p:spPr>
      </p:pic>
      <p:pic>
        <p:nvPicPr>
          <p:cNvPr id="6" name="Рисунок 5" descr="e9992ae37451543eec7058217bc53d11_i-4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342306"/>
            <a:ext cx="2088232" cy="1935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15888"/>
            <a:ext cx="8183563" cy="10525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П</a:t>
            </a: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роверим</a:t>
            </a:r>
          </a:p>
        </p:txBody>
      </p:sp>
      <p:sp>
        <p:nvSpPr>
          <p:cNvPr id="35843" name="Rectangle 3"/>
          <p:cNvSpPr txBox="1">
            <a:spLocks noChangeArrowheads="1"/>
          </p:cNvSpPr>
          <p:nvPr/>
        </p:nvSpPr>
        <p:spPr bwMode="auto">
          <a:xfrm>
            <a:off x="446088" y="1268413"/>
            <a:ext cx="82296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514350" indent="-514350" algn="ctr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altLang="ru-RU" sz="66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ВЫ</a:t>
            </a:r>
            <a:r>
              <a:rPr lang="ru-RU" altLang="ru-RU" sz="6600" b="1" u="sng" dirty="0" smtClean="0">
                <a:solidFill>
                  <a:srgbClr val="FF0000"/>
                </a:solidFill>
                <a:latin typeface="Verdana" pitchFamily="34" charset="0"/>
              </a:rPr>
              <a:t>РАСТ</a:t>
            </a:r>
            <a:r>
              <a:rPr lang="ru-RU" altLang="ru-RU" sz="66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АЛИ</a:t>
            </a:r>
          </a:p>
          <a:p>
            <a:pPr marL="514350" indent="-514350" algn="ctr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altLang="ru-RU" sz="66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(2).</a:t>
            </a:r>
            <a:endParaRPr lang="ru-RU" altLang="ru-RU" sz="66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2" name="Стрелка углом вверх 11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5536" y="553906"/>
            <a:ext cx="828092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20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каком слове правописание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-НН- определяется тем, что одна буква -Н входит в корень слова, а другая — в суффикс?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-подхваченного;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-одухотворённости;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-оглушённые;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-полукаменной.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61220_13856947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996952"/>
            <a:ext cx="2983643" cy="2687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500438"/>
            <a:ext cx="8229600" cy="2087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     </a:t>
            </a:r>
            <a:endParaRPr lang="ru-RU" altLang="ru-RU" b="1" u="sng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8800" smtClean="0"/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183880" cy="396044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10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«Вороне где-то бог послал кусочек сыру;</a:t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На ель Ворона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</a:rPr>
              <a:t>взгромоздясь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Позавтракать было совсем уж собралась,</a:t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Да призадумалась, а сыр во рту держала».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64404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140968"/>
            <a:ext cx="4392488" cy="3294366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0"/>
            <a:ext cx="8183563" cy="10525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П</a:t>
            </a: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роверим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8820472" cy="1498600"/>
          </a:xfrm>
        </p:spPr>
        <p:txBody>
          <a:bodyPr/>
          <a:lstStyle/>
          <a:p>
            <a:pPr marL="514350" indent="-514350" algn="ctr" eaLnBrk="1" hangingPunct="1">
              <a:buFont typeface="Wingdings" pitchFamily="2" charset="2"/>
              <a:buNone/>
            </a:pPr>
            <a:r>
              <a:rPr lang="ru-RU" altLang="ru-RU" sz="6500" b="1" dirty="0" smtClean="0">
                <a:solidFill>
                  <a:schemeClr val="accent1">
                    <a:lumMod val="50000"/>
                  </a:schemeClr>
                </a:solidFill>
              </a:rPr>
              <a:t>ПОЛУ</a:t>
            </a:r>
            <a:r>
              <a:rPr lang="ru-RU" altLang="ru-RU" sz="6500" b="1" dirty="0" smtClean="0">
                <a:solidFill>
                  <a:srgbClr val="FF0000"/>
                </a:solidFill>
              </a:rPr>
              <a:t>КАМЕН</a:t>
            </a:r>
            <a:r>
              <a:rPr lang="ru-RU" altLang="ru-RU" sz="65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</a:t>
            </a:r>
            <a:r>
              <a:rPr lang="ru-RU" altLang="ru-RU" sz="6500" b="1" dirty="0" smtClean="0">
                <a:solidFill>
                  <a:schemeClr val="accent1">
                    <a:lumMod val="50000"/>
                  </a:schemeClr>
                </a:solidFill>
              </a:rPr>
              <a:t>ЫЙ</a:t>
            </a:r>
          </a:p>
          <a:p>
            <a:pPr marL="514350" indent="-514350" algn="ctr" eaLnBrk="1" hangingPunct="1">
              <a:buFont typeface="Wingdings" pitchFamily="2" charset="2"/>
              <a:buNone/>
            </a:pPr>
            <a:r>
              <a:rPr lang="ru-RU" altLang="ru-RU" sz="6500" b="1" dirty="0" smtClean="0">
                <a:solidFill>
                  <a:schemeClr val="accent1">
                    <a:lumMod val="50000"/>
                  </a:schemeClr>
                </a:solidFill>
              </a:rPr>
              <a:t>(4).</a:t>
            </a:r>
          </a:p>
        </p:txBody>
      </p:sp>
      <p:sp>
        <p:nvSpPr>
          <p:cNvPr id="12" name="Стрелка углом вверх 11">
            <a:hlinkClick r:id="rId3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0" y="332656"/>
            <a:ext cx="8892480" cy="5904656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ru-RU" altLang="ru-RU" sz="4400" b="1" dirty="0" smtClean="0">
                <a:solidFill>
                  <a:srgbClr val="FF0000"/>
                </a:solidFill>
              </a:rPr>
              <a:t>   </a:t>
            </a:r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ru-RU" altLang="ru-RU" sz="4000" b="1" dirty="0" smtClean="0"/>
              <a:t>-</a:t>
            </a:r>
            <a:r>
              <a:rPr lang="ru-RU" sz="4000" dirty="0" smtClean="0"/>
              <a:t> </a:t>
            </a: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Замените словосочетание </a:t>
            </a:r>
            <a:r>
              <a:rPr lang="ru-RU" sz="4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ГОВОРИЛИ С ВОСТОРГОМ</a:t>
            </a: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, построенное на основе связи управление, синонимичным словосочетанием со связью </a:t>
            </a:r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примыкание</a:t>
            </a: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600" b="1" dirty="0" smtClean="0"/>
          </a:p>
          <a:p>
            <a:pPr marL="514350" indent="-514350" eaLnBrk="1" hangingPunct="1">
              <a:buFont typeface="Wingdings 2" pitchFamily="18" charset="2"/>
              <a:buNone/>
            </a:pPr>
            <a:endParaRPr lang="ru-RU" alt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88913"/>
            <a:ext cx="8183563" cy="10525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П</a:t>
            </a: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роверим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229600" cy="1498600"/>
          </a:xfrm>
        </p:spPr>
        <p:txBody>
          <a:bodyPr/>
          <a:lstStyle/>
          <a:p>
            <a:pPr marL="514350" indent="-514350" algn="ctr" eaLnBrk="1" hangingPunct="1">
              <a:buFont typeface="Wingdings 2" pitchFamily="18" charset="2"/>
              <a:buNone/>
            </a:pPr>
            <a:r>
              <a:rPr lang="ru-RU" altLang="ru-RU" sz="7200" b="1" dirty="0" smtClean="0"/>
              <a:t>Говорили восторженно</a:t>
            </a:r>
          </a:p>
        </p:txBody>
      </p:sp>
      <p:sp>
        <p:nvSpPr>
          <p:cNvPr id="10" name="Стрелка углом вверх 9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 descr="ecstatic-happy-little-toddler-girl-25339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9462" y="3717032"/>
            <a:ext cx="4494745" cy="2844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0" y="404664"/>
            <a:ext cx="87691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514350" indent="-514350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altLang="ru-RU" sz="4000" dirty="0" smtClean="0">
                <a:latin typeface="Verdana" pitchFamily="34" charset="0"/>
              </a:rPr>
              <a:t>   </a:t>
            </a:r>
            <a:endParaRPr lang="ru-RU" altLang="ru-RU" sz="8800" dirty="0">
              <a:latin typeface="Verdana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39552" y="330851"/>
            <a:ext cx="8604448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40</a:t>
            </a:r>
            <a:r>
              <a:rPr lang="ru-RU" altLang="ru-RU" sz="3600" b="1" dirty="0" smtClean="0">
                <a:latin typeface="Verdana" pitchFamily="34" charset="0"/>
              </a:rPr>
              <a:t> - </a:t>
            </a: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Укажите </a:t>
            </a: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ошибочное</a:t>
            </a: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суждение.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В слове СКУЧНО  все согласные звуки твёрдые.</a:t>
            </a:r>
            <a:endParaRPr kumimoji="0" lang="ru-RU" sz="35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В слове БЛИЗКО  слышится звук [с].</a:t>
            </a:r>
            <a:endParaRPr kumimoji="0" lang="ru-RU" sz="35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В слове ОГЛЯНЕШЬСЯ  буквой Ь (мягкий знак) на письме обозначена мягкость предшествующего согласного.</a:t>
            </a:r>
            <a:endParaRPr kumimoji="0" lang="ru-RU" sz="35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В слове ДЬЯВОЛ  буква Я обозначает два звука.</a:t>
            </a:r>
            <a:endParaRPr kumimoji="0" lang="ru-RU" sz="35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183563" cy="10525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П</a:t>
            </a: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роверим</a:t>
            </a:r>
          </a:p>
        </p:txBody>
      </p:sp>
      <p:sp>
        <p:nvSpPr>
          <p:cNvPr id="41987" name="Rectangle 3"/>
          <p:cNvSpPr txBox="1">
            <a:spLocks noChangeArrowheads="1"/>
          </p:cNvSpPr>
          <p:nvPr/>
        </p:nvSpPr>
        <p:spPr bwMode="auto">
          <a:xfrm>
            <a:off x="467544" y="1124744"/>
            <a:ext cx="82296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514350" indent="-514350" algn="ctr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altLang="ru-RU" sz="8000" b="1" dirty="0" smtClean="0">
                <a:latin typeface="Verdana" pitchFamily="34" charset="0"/>
              </a:rPr>
              <a:t>СКУ</a:t>
            </a:r>
            <a:r>
              <a:rPr lang="ru-RU" altLang="ru-RU" sz="8000" b="1" dirty="0" smtClean="0">
                <a:solidFill>
                  <a:srgbClr val="FF0000"/>
                </a:solidFill>
                <a:latin typeface="Verdana" pitchFamily="34" charset="0"/>
              </a:rPr>
              <a:t>Ч</a:t>
            </a:r>
            <a:r>
              <a:rPr lang="ru-RU" altLang="ru-RU" sz="8000" b="1" dirty="0" smtClean="0">
                <a:solidFill>
                  <a:srgbClr val="FF0000"/>
                </a:solidFill>
                <a:latin typeface="Verdana" pitchFamily="34" charset="0"/>
                <a:sym typeface="Symbol"/>
              </a:rPr>
              <a:t></a:t>
            </a:r>
            <a:r>
              <a:rPr lang="ru-RU" altLang="ru-RU" sz="8000" b="1" dirty="0" smtClean="0">
                <a:latin typeface="Verdana" pitchFamily="34" charset="0"/>
              </a:rPr>
              <a:t>НО(1).</a:t>
            </a:r>
            <a:endParaRPr lang="ru-RU" altLang="ru-RU" sz="8000" b="1" dirty="0">
              <a:latin typeface="Verdana" pitchFamily="34" charset="0"/>
            </a:endParaRPr>
          </a:p>
        </p:txBody>
      </p:sp>
      <p:sp>
        <p:nvSpPr>
          <p:cNvPr id="13" name="Стрелка углом вверх 12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5819e361bd0470cf178b45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24944"/>
            <a:ext cx="6048672" cy="3556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404664"/>
            <a:ext cx="8517830" cy="3744416"/>
          </a:xfrm>
        </p:spPr>
        <p:txBody>
          <a:bodyPr/>
          <a:lstStyle/>
          <a:p>
            <a:pPr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ru-RU" altLang="ru-RU" sz="4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altLang="ru-RU" sz="4000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приведённом ниже предложении пронумерованы все запятые. Назовите цифры, обозначающие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запятые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 частями сложносочинённого предложения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Люди невольно отступали,(1) когда волна,(2) склонив чугунную голову,(3) неслась по финишной прямой к берегу,(4) заслоняя своим огромным телом не только море,(5) но и всё небо. Над морем вспыхивали молнии, (6) а в горах шёл снег.</a:t>
            </a: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None/>
            </a:pP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 algn="ctr" eaLnBrk="1" hangingPunct="1">
              <a:buFont typeface="Wingdings" pitchFamily="2" charset="2"/>
              <a:buNone/>
            </a:pPr>
            <a:endParaRPr lang="ru-RU" alt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8575"/>
            <a:ext cx="8183563" cy="10525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П</a:t>
            </a: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роверим</a:t>
            </a:r>
          </a:p>
        </p:txBody>
      </p:sp>
      <p:sp>
        <p:nvSpPr>
          <p:cNvPr id="9" name="Стрелка углом вверх 8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975"/>
            <a:ext cx="8352927" cy="1944688"/>
          </a:xfrm>
        </p:spPr>
        <p:txBody>
          <a:bodyPr/>
          <a:lstStyle/>
          <a:p>
            <a:pPr marL="514350" indent="-514350" algn="ctr" eaLnBrk="1" hangingPunct="1">
              <a:buFont typeface="Wingdings" pitchFamily="2" charset="2"/>
              <a:buNone/>
            </a:pPr>
            <a:r>
              <a:rPr lang="ru-RU" altLang="ru-RU" sz="8800" b="1" dirty="0" smtClean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6" name="Рисунок 5" descr="Comma-1024x10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276872"/>
            <a:ext cx="4005064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0" y="404664"/>
            <a:ext cx="8769350" cy="4968552"/>
          </a:xfrm>
        </p:spPr>
        <p:txBody>
          <a:bodyPr/>
          <a:lstStyle/>
          <a:p>
            <a:pPr>
              <a:buNone/>
            </a:pPr>
            <a:r>
              <a:rPr lang="ru-RU" altLang="ru-RU" sz="3600" dirty="0" smtClean="0"/>
              <a:t> </a:t>
            </a:r>
            <a:r>
              <a:rPr lang="ru-RU" altLang="ru-RU" sz="3600" dirty="0" smtClean="0">
                <a:solidFill>
                  <a:srgbClr val="FF0000"/>
                </a:solidFill>
              </a:rPr>
              <a:t> </a:t>
            </a:r>
            <a:r>
              <a:rPr lang="ru-RU" alt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</a:t>
            </a:r>
            <a:r>
              <a:rPr lang="ru-RU" alt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400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приведённом ниже предложении пронумерованы все запятые. Назовите цифры, обозначающие запятые между частями 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сложноподчинённого предложения.</a:t>
            </a:r>
          </a:p>
          <a:p>
            <a:pPr>
              <a:buNone/>
            </a:pP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озере,(1) пока мы разводили костер,(2) старый мерин подошёл к воде,(3) которая начала уже цвести, (4) но пить не захотел.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600" dirty="0" smtClean="0"/>
          </a:p>
          <a:p>
            <a:pPr marL="514350" indent="-514350" algn="ctr" eaLnBrk="1" hangingPunct="1">
              <a:buFont typeface="Wingdings" pitchFamily="2" charset="2"/>
              <a:buNone/>
            </a:pPr>
            <a:endParaRPr lang="ru-RU" alt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15888"/>
            <a:ext cx="8183563" cy="10525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П</a:t>
            </a: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роверим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8229600" cy="1367929"/>
          </a:xfrm>
        </p:spPr>
        <p:txBody>
          <a:bodyPr/>
          <a:lstStyle/>
          <a:p>
            <a:pPr marL="514350" indent="-514350" algn="ctr" eaLnBrk="1" hangingPunct="1">
              <a:buFont typeface="Wingdings" pitchFamily="2" charset="2"/>
              <a:buNone/>
            </a:pPr>
            <a:r>
              <a:rPr lang="ru-RU" altLang="ru-RU" sz="8800" b="1" dirty="0" smtClean="0"/>
              <a:t>1, 2, 3, 4.</a:t>
            </a:r>
          </a:p>
          <a:p>
            <a:pPr marL="514350" indent="-514350" algn="ctr" eaLnBrk="1" hangingPunct="1">
              <a:buFont typeface="Wingdings" pitchFamily="2" charset="2"/>
              <a:buNone/>
            </a:pPr>
            <a:endParaRPr lang="ru-RU" altLang="ru-RU" sz="8800" b="1" dirty="0" smtClean="0"/>
          </a:p>
        </p:txBody>
      </p:sp>
      <p:sp>
        <p:nvSpPr>
          <p:cNvPr id="9" name="Стрелка углом вверх 8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828836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 озере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,(1)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пока мы разводили костер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,(2)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старый мерин подошёл к воде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,(3)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которая начала уже цвести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(4)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но пить не захотел.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voya_igra_-_Kot_v_Meshk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5877272"/>
            <a:ext cx="304800" cy="3048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1196752"/>
            <a:ext cx="8220075" cy="54006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r>
              <a:rPr lang="ru-RU" sz="3400" dirty="0" smtClean="0">
                <a:solidFill>
                  <a:srgbClr val="FF0000"/>
                </a:solidFill>
              </a:rPr>
              <a:t>10</a:t>
            </a:r>
            <a:r>
              <a:rPr lang="ru-RU" sz="3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– Определите, какая известная русская пословица передана средствами научного стиля. </a:t>
            </a:r>
          </a:p>
          <a:p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Невозможно достигнуть ни одного представителя отряда грызунов с длинными ушами и сильными задними ногами при условии погони за парой особей, являющихся представителями отряда млекопитающих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692150"/>
            <a:ext cx="5184775" cy="8509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Проверим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067944" y="1556792"/>
            <a:ext cx="5076056" cy="266429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dirty="0" smtClean="0"/>
              <a:t>   </a:t>
            </a:r>
            <a:endParaRPr lang="ru-RU" altLang="ru-RU" sz="8800" dirty="0" smtClean="0"/>
          </a:p>
          <a:p>
            <a:pPr algn="ctr">
              <a:buNone/>
            </a:pPr>
            <a:r>
              <a:rPr lang="ru-RU" sz="4400" dirty="0" smtClean="0"/>
              <a:t> </a:t>
            </a:r>
            <a:r>
              <a:rPr lang="ru-RU" sz="4300" b="1" dirty="0" smtClean="0">
                <a:solidFill>
                  <a:srgbClr val="FF0000"/>
                </a:solidFill>
              </a:rPr>
              <a:t>И. А. Крылов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FF0000"/>
                </a:solidFill>
              </a:rPr>
              <a:t> «Ворона и лисица».</a:t>
            </a:r>
            <a:endParaRPr lang="ru-RU" altLang="ru-RU" sz="4300" b="1" u="sng" dirty="0" smtClean="0">
              <a:solidFill>
                <a:srgbClr val="FF0000"/>
              </a:solidFill>
            </a:endParaRPr>
          </a:p>
        </p:txBody>
      </p:sp>
      <p:sp>
        <p:nvSpPr>
          <p:cNvPr id="2" name="Стрелка углом вверх 1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4305300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56992"/>
            <a:ext cx="3590405" cy="31528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765175"/>
            <a:ext cx="6840538" cy="4746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Проверим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183562" cy="208711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4000" b="1" u="sng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Ответ: </a:t>
            </a:r>
          </a:p>
          <a:p>
            <a:pPr marL="0" indent="0" eaLnBrk="1" hangingPunct="1"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двумя зайцами погонишься – ни одного не поймаешь.</a:t>
            </a:r>
            <a:endParaRPr lang="ru-RU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sz="4000" b="1" u="sng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  <p:sp>
        <p:nvSpPr>
          <p:cNvPr id="9" name="Стрелка углом вверх 8">
            <a:hlinkClick r:id="rId3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6381328"/>
            <a:ext cx="8229600" cy="313982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   </a:t>
            </a:r>
            <a:endParaRPr lang="ru-RU" altLang="ru-RU" sz="5400" b="1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-603448"/>
            <a:ext cx="8327896" cy="68580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     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20</a:t>
            </a:r>
            <a:r>
              <a:rPr lang="ru-RU" sz="3200" dirty="0" smtClean="0"/>
              <a:t>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каком предложении </a:t>
            </a:r>
            <a:r>
              <a:rPr lang="ru-RU" u="sng" dirty="0" smtClean="0">
                <a:solidFill>
                  <a:srgbClr val="FF0000"/>
                </a:solidFill>
              </a:rPr>
              <a:t>не ставится тире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Труд лучший учитель жизни.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Учить ум точить.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Воспитание детей есть труд и долг.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052736"/>
            <a:ext cx="6840537" cy="4746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Проверим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8640960" cy="28083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dirty="0" smtClean="0"/>
              <a:t> </a:t>
            </a:r>
            <a:r>
              <a:rPr lang="ru-RU" alt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</a:t>
            </a:r>
            <a:r>
              <a:rPr lang="ru-RU" alt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alt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alt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alt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636912"/>
            <a:ext cx="8235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детей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труд и долг.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63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501008"/>
            <a:ext cx="3312368" cy="2981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692696"/>
            <a:ext cx="8445624" cy="4033044"/>
          </a:xfrm>
        </p:spPr>
        <p:txBody>
          <a:bodyPr/>
          <a:lstStyle/>
          <a:p>
            <a:pPr>
              <a:buNone/>
            </a:pPr>
            <a:r>
              <a:rPr lang="ru-RU" altLang="ru-RU" dirty="0" smtClean="0"/>
              <a:t>  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Укажите количество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пропущенных запятых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предложении: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Через несколько минут ветер вдруг завыл и усилился трава возле конторы прилипла к земле и по дороге катились подпрыгивая булыжники величиной с футбольный мяч.</a:t>
            </a:r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980728"/>
            <a:ext cx="6840537" cy="4746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Проверим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517632" cy="331236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dirty="0" smtClean="0"/>
              <a:t> </a:t>
            </a:r>
            <a:r>
              <a:rPr lang="ru-RU" alt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r>
              <a:rPr lang="ru-RU" alt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Через несколько минут ветер вдруг завыл и усилился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трава возле конторы прилипла к земле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и по дороге катились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подпрыгивая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булыжники величиной с футбольный мяч.</a:t>
            </a:r>
            <a:endParaRPr lang="ru-RU" alt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alt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332657"/>
            <a:ext cx="8496944" cy="2808311"/>
          </a:xfrm>
        </p:spPr>
        <p:txBody>
          <a:bodyPr/>
          <a:lstStyle/>
          <a:p>
            <a:pPr>
              <a:buNone/>
            </a:pPr>
            <a:r>
              <a:rPr lang="ru-RU" altLang="ru-RU" dirty="0" smtClean="0"/>
              <a:t>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ru-RU" sz="3200" b="1" dirty="0" smtClean="0"/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Укажите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неполное предложение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Добро сеять - добро и пожинать.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Храбрость – это до конца осознанная ответственность.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С)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Землю красит солнце, а человека – труд.</a:t>
            </a:r>
          </a:p>
          <a:p>
            <a:pPr>
              <a:buNone/>
            </a:pPr>
            <a:endParaRPr lang="ru-RU" altLang="ru-RU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476672"/>
            <a:ext cx="8229600" cy="171450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ru-RU" sz="4800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3068167"/>
          </a:xfrm>
        </p:spPr>
        <p:txBody>
          <a:bodyPr/>
          <a:lstStyle/>
          <a:p>
            <a:pPr lvl="0">
              <a:buNone/>
            </a:pPr>
            <a:r>
              <a:rPr lang="ru-RU" b="1" dirty="0" smtClean="0"/>
              <a:t>  </a:t>
            </a:r>
            <a:r>
              <a:rPr lang="ru-RU" sz="3200" b="1" u="sng" dirty="0" smtClean="0"/>
              <a:t>Ответ: </a:t>
            </a:r>
            <a:r>
              <a:rPr lang="ru-RU" sz="3200" b="1" u="sng" dirty="0" smtClean="0">
                <a:solidFill>
                  <a:srgbClr val="FF0000"/>
                </a:solidFill>
              </a:rPr>
              <a:t>С.</a:t>
            </a:r>
          </a:p>
          <a:p>
            <a:pPr lvl="0">
              <a:buNone/>
            </a:pPr>
            <a:endParaRPr lang="ru-RU" sz="3200" b="1" u="sng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Землю красит солнце, а человека – труд.</a:t>
            </a: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908720"/>
            <a:ext cx="6840537" cy="474663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Проверим</a:t>
            </a:r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imia-sushchiestvitiel-noie-zakrieplieniie_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717032"/>
            <a:ext cx="3023287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288" y="404813"/>
            <a:ext cx="8229600" cy="171450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ru-RU" sz="4800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3174980"/>
            <a:ext cx="8676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3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638396"/>
            <a:ext cx="828092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Укажите вариант, в котором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расставлены знаки препинания: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«Вы верно, - спросил я его, - переведены сюда из России?»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«Вы, верно - спросил я его, - переведены сюда из России?»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«Вы верно, спросил я его, переведены сюда из России?»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«Вы, верно, - спросил я его: переведены сюда из России?»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548680"/>
            <a:ext cx="5545138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Проверим</a:t>
            </a:r>
          </a:p>
        </p:txBody>
      </p:sp>
      <p:sp>
        <p:nvSpPr>
          <p:cNvPr id="56323" name="Прямоугольник 2"/>
          <p:cNvSpPr>
            <a:spLocks noChangeArrowheads="1"/>
          </p:cNvSpPr>
          <p:nvPr/>
        </p:nvSpPr>
        <p:spPr bwMode="auto">
          <a:xfrm>
            <a:off x="323528" y="1484784"/>
            <a:ext cx="8136904" cy="422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altLang="ru-RU" sz="4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Ответ: </a:t>
            </a:r>
            <a:r>
              <a:rPr lang="ru-RU" alt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А.</a:t>
            </a:r>
          </a:p>
          <a:p>
            <a:pPr marL="265113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alt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65113" lvl="0" indent="-265113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</a:t>
            </a:r>
            <a:endParaRPr lang="ru-RU" sz="3600" dirty="0" smtClean="0"/>
          </a:p>
          <a:p>
            <a:pPr marL="265113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alt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65113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alt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65113" indent="-265113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alt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Стрелка углом вверх 6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Тьма поредела, и вдали показались неясные очертания гор.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492896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«Вы верно, - спросил я его, - переведены сюда из России?»</a:t>
            </a:r>
          </a:p>
          <a:p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«П, - а, -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?»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332656"/>
            <a:ext cx="8589640" cy="367268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</a:t>
            </a:r>
            <a:r>
              <a:rPr lang="ru-RU" sz="4000" dirty="0" smtClean="0"/>
              <a:t>–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Найдите предложение с 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обособленным определением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(знаки не расставлены).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А)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Изумительны эти растения которые живут под снегом.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В)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Большинство сохранившихся растений размножаются вегетативно.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С)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Растения образующие круглые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цветнички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жмутся друг к дружке.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Д)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Перед нами открылась залитая мягким светом луны поляна.</a:t>
            </a:r>
          </a:p>
          <a:p>
            <a:pPr lvl="0">
              <a:buNone/>
            </a:pPr>
            <a:r>
              <a:rPr lang="ru-RU" altLang="ru-RU" b="1" dirty="0" smtClean="0"/>
              <a:t> </a:t>
            </a:r>
            <a:endParaRPr lang="ru-RU" altLang="ru-RU" sz="5400" b="1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288" y="404813"/>
            <a:ext cx="8229600" cy="171450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ru-RU" sz="4800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05064"/>
            <a:ext cx="8183880" cy="244827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«Ах, батюшка братец! Уж года четыре как учится. Нечего, грех сказать, чтоб мы не старались воспитывать Митрофанушку. Троим учителям денежки платим. Для грамоты ходит к нему дьячок от Покрова, Кутейкин. </a:t>
            </a:r>
            <a:r>
              <a:rPr lang="ru-RU" sz="3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Арихметике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 его, батюшка, один отставной сержант, Цыфиркин.»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980728"/>
            <a:ext cx="6840537" cy="4746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Проверим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" y="1340768"/>
            <a:ext cx="9143999" cy="2972668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Ответ: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49289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Растения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образующие круглые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цветнички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жмутся друг к дружке.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093296"/>
            <a:ext cx="8399904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8676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Какое окончание у слова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МЕТРО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5af8153793fc8a830fa1354f656d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284984"/>
            <a:ext cx="4716016" cy="3144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908720"/>
            <a:ext cx="6897687" cy="70643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8800" dirty="0" smtClean="0">
                <a:effectLst/>
              </a:rPr>
              <a:t>Проверим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076307" cy="1655763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altLang="ru-RU" dirty="0" smtClean="0"/>
              <a:t> </a:t>
            </a:r>
            <a:r>
              <a:rPr lang="ru-RU" alt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нет.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ru-RU" alt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alt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МЕТРО-несклоняемое</a:t>
            </a:r>
            <a:r>
              <a:rPr lang="ru-RU" alt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существительное.</a:t>
            </a:r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14659bcd1ad84ecdd6ea0636d15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998727"/>
            <a:ext cx="1910705" cy="2491560"/>
          </a:xfrm>
          <a:prstGeom prst="rect">
            <a:avLst/>
          </a:prstGeom>
        </p:spPr>
      </p:pic>
      <p:pic>
        <p:nvPicPr>
          <p:cNvPr id="5" name="Рисунок 4" descr="larg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780928"/>
            <a:ext cx="2087880" cy="189738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080192"/>
            <a:ext cx="8399904" cy="155561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20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Какое слово соответствует схеме: приставка, корень, суффикс, суффикс,   окончание, суффикс?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а)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сгорбившись;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б)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продвигался;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в)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разгораясь;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г)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неразумно.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lovoobrazovanie-177690-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6552728" cy="3590895"/>
          </a:xfrm>
          <a:prstGeom prst="rect">
            <a:avLst/>
          </a:prstGeom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764704"/>
            <a:ext cx="6842125" cy="7064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8800" dirty="0" smtClean="0">
                <a:effectLst/>
              </a:rPr>
              <a:t>Проверим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6792"/>
            <a:ext cx="9001000" cy="2088307"/>
          </a:xfrm>
        </p:spPr>
        <p:txBody>
          <a:bodyPr/>
          <a:lstStyle/>
          <a:p>
            <a:pPr marL="609600" indent="-609600" algn="ctr" eaLnBrk="1" hangingPunct="1">
              <a:buNone/>
            </a:pPr>
            <a:r>
              <a:rPr lang="ru-RU" sz="4000" b="1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ПРО</a:t>
            </a: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ДВИГ</a:t>
            </a:r>
            <a:r>
              <a:rPr lang="ru-RU" sz="5400" b="1" dirty="0" smtClean="0">
                <a:solidFill>
                  <a:srgbClr val="FFFF00"/>
                </a:solidFill>
              </a:rPr>
              <a:t>А</a:t>
            </a: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Л</a:t>
            </a:r>
            <a:r>
              <a:rPr lang="ru-RU" sz="5400" b="1" dirty="0" smtClean="0">
                <a:solidFill>
                  <a:srgbClr val="E88F18"/>
                </a:solidFill>
              </a:rPr>
              <a:t>СЯ </a:t>
            </a:r>
            <a:r>
              <a:rPr lang="ru-RU" sz="5400" b="1" dirty="0" smtClean="0">
                <a:solidFill>
                  <a:srgbClr val="FF0000"/>
                </a:solidFill>
              </a:rPr>
              <a:t>(Б)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 marL="609600" indent="-609600" algn="ctr" eaLnBrk="1" hangingPunct="1">
              <a:buNone/>
            </a:pPr>
            <a:r>
              <a:rPr lang="ru-RU" sz="5400" b="1" dirty="0" smtClean="0"/>
              <a:t>.</a:t>
            </a:r>
            <a:endParaRPr lang="ru-RU" sz="5400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altLang="ru-RU" sz="4000" b="1" dirty="0" smtClean="0"/>
          </a:p>
        </p:txBody>
      </p:sp>
      <p:sp>
        <p:nvSpPr>
          <p:cNvPr id="5" name="Стрелка углом вверх 4">
            <a:hlinkClick r:id="rId3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33222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30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–</a:t>
            </a: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</a:rPr>
              <a:t>Найдите среди данных слов </a:t>
            </a:r>
            <a:r>
              <a:rPr lang="ru-RU" sz="4900" dirty="0" smtClean="0">
                <a:solidFill>
                  <a:srgbClr val="FF0000"/>
                </a:solidFill>
              </a:rPr>
              <a:t>«четвертое лишнее» </a:t>
            </a: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</a:rPr>
              <a:t>и объясните свой выбор.</a:t>
            </a:r>
            <a:br>
              <a:rPr lang="ru-RU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i="1" dirty="0" smtClean="0">
                <a:solidFill>
                  <a:schemeClr val="accent1">
                    <a:lumMod val="75000"/>
                  </a:schemeClr>
                </a:solidFill>
              </a:rPr>
              <a:t>Ценный, </a:t>
            </a:r>
            <a:br>
              <a:rPr lang="ru-RU" sz="49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i="1" dirty="0" smtClean="0">
                <a:solidFill>
                  <a:schemeClr val="accent1">
                    <a:lumMod val="75000"/>
                  </a:schemeClr>
                </a:solidFill>
              </a:rPr>
              <a:t>почвенный, мысленный, торжественный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908720"/>
            <a:ext cx="6919912" cy="70643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8800" dirty="0" smtClean="0">
                <a:effectLst/>
              </a:rPr>
              <a:t>Проверим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8278813" cy="16557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sz="5400" b="1" u="sng" dirty="0" smtClean="0"/>
              <a:t>Ответ:</a:t>
            </a:r>
            <a:r>
              <a:rPr lang="ru-RU" alt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5400" b="1" dirty="0" smtClean="0">
                <a:solidFill>
                  <a:srgbClr val="FF0000"/>
                </a:solidFill>
              </a:rPr>
              <a:t>цен</a:t>
            </a:r>
            <a:r>
              <a:rPr lang="ru-RU" altLang="ru-RU" sz="5400" b="1" dirty="0" smtClean="0">
                <a:solidFill>
                  <a:schemeClr val="accent4">
                    <a:lumMod val="75000"/>
                  </a:schemeClr>
                </a:solidFill>
              </a:rPr>
              <a:t>н</a:t>
            </a:r>
            <a:r>
              <a:rPr lang="ru-RU" alt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ый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altLang="ru-RU" sz="5400" b="1" u="sng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altLang="ru-RU" sz="5400" b="1" u="sng" dirty="0" smtClean="0"/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40968"/>
            <a:ext cx="8454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 </a:t>
            </a:r>
            <a:endParaRPr lang="ru-RU" dirty="0"/>
          </a:p>
        </p:txBody>
      </p:sp>
      <p:pic>
        <p:nvPicPr>
          <p:cNvPr id="7" name="Рисунок 6" descr="429108_pero_chernila_puzyrek_kniga_pismo_1680x1050_(www.GetBg.ne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212976"/>
            <a:ext cx="512064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399904" cy="1944216"/>
          </a:xfrm>
        </p:spPr>
        <p:txBody>
          <a:bodyPr>
            <a:normAutofit fontScale="90000"/>
          </a:bodyPr>
          <a:lstStyle/>
          <a:p>
            <a:r>
              <a:rPr lang="ru-RU" sz="5100" dirty="0" smtClean="0">
                <a:solidFill>
                  <a:srgbClr val="FF0000"/>
                </a:solidFill>
              </a:rPr>
              <a:t>40</a:t>
            </a:r>
            <a:r>
              <a:rPr lang="ru-RU" sz="5100" dirty="0" smtClean="0"/>
              <a:t> </a:t>
            </a:r>
            <a:r>
              <a:rPr lang="ru-RU" sz="5100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Какое действие в приведенном ниже отрывке из романа А.С.Пушкина «Евгений Онегин» названо выделенным глаголом? Какими словами назвали бы его вы сегодня?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Театр уж полон; ложи блещут;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Партер и кресла, все кипит;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 райке нетерпеливо </a:t>
            </a:r>
            <a:r>
              <a:rPr lang="ru-RU" i="1" dirty="0" smtClean="0">
                <a:solidFill>
                  <a:srgbClr val="FF0000"/>
                </a:solidFill>
              </a:rPr>
              <a:t>плещут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И, взвившись, занавес летит.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400x1400_11725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99058"/>
            <a:ext cx="3168352" cy="3098901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836613"/>
            <a:ext cx="8229600" cy="70643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8800" dirty="0" smtClean="0">
                <a:effectLst/>
              </a:rPr>
              <a:t>Проверим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136904" cy="1366837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altLang="ru-RU" sz="3600" b="1" dirty="0" smtClean="0"/>
              <a:t>Плещут</a:t>
            </a:r>
            <a:r>
              <a:rPr lang="ru-RU" altLang="ru-RU" sz="3600" dirty="0" smtClean="0"/>
              <a:t> 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ru-RU" altLang="ru-RU" sz="3600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sz="3600" dirty="0" smtClean="0"/>
              <a:t>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рукоплескать  аплодировать</a:t>
            </a:r>
          </a:p>
        </p:txBody>
      </p:sp>
      <p:sp>
        <p:nvSpPr>
          <p:cNvPr id="5" name="Стрелка углом вверх 4">
            <a:hlinkClick r:id="rId3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87824" y="2348880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92080" y="2276872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327896" cy="1700808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0000"/>
                </a:solidFill>
              </a:rPr>
              <a:t>50</a:t>
            </a:r>
            <a:r>
              <a:rPr lang="ru-RU" sz="4900" dirty="0" smtClean="0"/>
              <a:t> </a:t>
            </a:r>
            <a:r>
              <a:rPr lang="ru-RU" sz="3300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</a:rPr>
              <a:t>Расставьте ударения в следующих словах.</a:t>
            </a:r>
            <a:br>
              <a:rPr lang="ru-RU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i="1" dirty="0" smtClean="0">
                <a:solidFill>
                  <a:srgbClr val="FF0000"/>
                </a:solidFill>
              </a:rPr>
              <a:t>Щавель, </a:t>
            </a:r>
            <a:br>
              <a:rPr lang="ru-RU" sz="4900" i="1" dirty="0" smtClean="0">
                <a:solidFill>
                  <a:srgbClr val="FF0000"/>
                </a:solidFill>
              </a:rPr>
            </a:br>
            <a:r>
              <a:rPr lang="ru-RU" sz="4900" i="1" dirty="0" smtClean="0">
                <a:solidFill>
                  <a:srgbClr val="FF0000"/>
                </a:solidFill>
              </a:rPr>
              <a:t>приняла,</a:t>
            </a:r>
            <a:br>
              <a:rPr lang="ru-RU" sz="4900" i="1" dirty="0" smtClean="0">
                <a:solidFill>
                  <a:srgbClr val="FF0000"/>
                </a:solidFill>
              </a:rPr>
            </a:br>
            <a:r>
              <a:rPr lang="ru-RU" sz="4900" i="1" dirty="0" smtClean="0">
                <a:solidFill>
                  <a:srgbClr val="FF0000"/>
                </a:solidFill>
              </a:rPr>
              <a:t>обеспечение, </a:t>
            </a:r>
            <a:br>
              <a:rPr lang="ru-RU" sz="4900" i="1" dirty="0" smtClean="0">
                <a:solidFill>
                  <a:srgbClr val="FF0000"/>
                </a:solidFill>
              </a:rPr>
            </a:br>
            <a:r>
              <a:rPr lang="ru-RU" sz="4900" i="1" dirty="0" smtClean="0">
                <a:solidFill>
                  <a:srgbClr val="FF0000"/>
                </a:solidFill>
              </a:rPr>
              <a:t>красивее.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schavel-mozhno-sohranit-do-samoy-vesny-neskolki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1974" y="2348880"/>
            <a:ext cx="3712049" cy="2486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31658"/>
            <a:ext cx="6552728" cy="4189357"/>
          </a:xfrm>
          <a:prstGeom prst="rect">
            <a:avLst/>
          </a:prstGeom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92696"/>
            <a:ext cx="6491287" cy="8509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Проверим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352928" cy="1800200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Д.И.Фонвизин«Недоросль».</a:t>
            </a:r>
          </a:p>
        </p:txBody>
      </p:sp>
      <p:sp>
        <p:nvSpPr>
          <p:cNvPr id="6" name="Стрелка углом вверх 5">
            <a:hlinkClick r:id="rId3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764704"/>
            <a:ext cx="7596336" cy="7064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8800" dirty="0" smtClean="0">
                <a:effectLst/>
              </a:rPr>
              <a:t>Проверим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-468559" y="1556792"/>
            <a:ext cx="7776864" cy="1655762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altLang="ru-RU" sz="4800" dirty="0" smtClean="0"/>
              <a:t> </a:t>
            </a:r>
            <a:r>
              <a:rPr lang="ru-RU" altLang="ru-RU" sz="4800" b="1" dirty="0" err="1" smtClean="0">
                <a:solidFill>
                  <a:srgbClr val="FF0000"/>
                </a:solidFill>
              </a:rPr>
              <a:t>Щав</a:t>
            </a:r>
            <a:r>
              <a:rPr lang="ru-RU" altLang="ru-RU" sz="4800" b="1" dirty="0" err="1" smtClean="0">
                <a:solidFill>
                  <a:schemeClr val="tx1">
                    <a:lumMod val="75000"/>
                  </a:schemeClr>
                </a:solidFill>
              </a:rPr>
              <a:t>Е</a:t>
            </a:r>
            <a:r>
              <a:rPr lang="ru-RU" altLang="ru-RU" sz="4800" b="1" dirty="0" err="1" smtClean="0">
                <a:solidFill>
                  <a:srgbClr val="FF0000"/>
                </a:solidFill>
              </a:rPr>
              <a:t>ль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, 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altLang="ru-RU" sz="4800" b="1" dirty="0" err="1" smtClean="0">
                <a:solidFill>
                  <a:srgbClr val="FF0000"/>
                </a:solidFill>
              </a:rPr>
              <a:t>принял</a:t>
            </a:r>
            <a:r>
              <a:rPr lang="ru-RU" altLang="ru-RU" sz="4800" b="1" dirty="0" err="1" smtClean="0">
                <a:solidFill>
                  <a:schemeClr val="tx1">
                    <a:lumMod val="75000"/>
                  </a:schemeClr>
                </a:solidFill>
              </a:rPr>
              <a:t>А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, 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altLang="ru-RU" sz="4800" b="1" dirty="0" err="1" smtClean="0">
                <a:solidFill>
                  <a:srgbClr val="FF0000"/>
                </a:solidFill>
              </a:rPr>
              <a:t>обесп</a:t>
            </a:r>
            <a:r>
              <a:rPr lang="ru-RU" altLang="ru-RU" sz="4800" b="1" dirty="0" err="1" smtClean="0">
                <a:solidFill>
                  <a:schemeClr val="tx1">
                    <a:lumMod val="75000"/>
                  </a:schemeClr>
                </a:solidFill>
              </a:rPr>
              <a:t>Е</a:t>
            </a:r>
            <a:r>
              <a:rPr lang="ru-RU" altLang="ru-RU" sz="4800" b="1" dirty="0" err="1" smtClean="0">
                <a:solidFill>
                  <a:srgbClr val="FF0000"/>
                </a:solidFill>
              </a:rPr>
              <a:t>чение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, 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altLang="ru-RU" sz="4800" b="1" dirty="0" err="1" smtClean="0">
                <a:solidFill>
                  <a:srgbClr val="FF0000"/>
                </a:solidFill>
              </a:rPr>
              <a:t>крас</a:t>
            </a:r>
            <a:r>
              <a:rPr lang="ru-RU" altLang="ru-RU" sz="4800" b="1" dirty="0" err="1" smtClean="0">
                <a:solidFill>
                  <a:schemeClr val="tx1">
                    <a:lumMod val="75000"/>
                  </a:schemeClr>
                </a:solidFill>
              </a:rPr>
              <a:t>И</a:t>
            </a:r>
            <a:r>
              <a:rPr lang="ru-RU" altLang="ru-RU" sz="4800" b="1" dirty="0" err="1" smtClean="0">
                <a:solidFill>
                  <a:srgbClr val="FF0000"/>
                </a:solidFill>
              </a:rPr>
              <a:t>вее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.</a:t>
            </a:r>
            <a:endParaRPr lang="ru-RU" altLang="ru-RU" sz="4800" b="1" u="sng" dirty="0" smtClean="0">
              <a:solidFill>
                <a:srgbClr val="FF0000"/>
              </a:solidFill>
            </a:endParaRP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ru-RU" altLang="ru-RU" sz="4800" b="1" u="sng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None/>
            </a:pPr>
            <a:r>
              <a:rPr lang="ru-RU" sz="4800" b="1" dirty="0" smtClean="0"/>
              <a:t>   </a:t>
            </a:r>
            <a:endParaRPr lang="ru-RU" sz="4000" b="1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ru-RU" altLang="ru-RU" sz="4800" b="1" u="sng" dirty="0" smtClean="0">
              <a:solidFill>
                <a:srgbClr val="FF0000"/>
              </a:solidFill>
            </a:endParaRPr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kartinki-sovyi--v-oychkah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268760"/>
            <a:ext cx="2792537" cy="3427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331743"/>
            <a:ext cx="8496300" cy="10525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6600" dirty="0" smtClean="0">
                <a:effectLst/>
              </a:rPr>
              <a:t/>
            </a:r>
            <a:br>
              <a:rPr lang="ru-RU" sz="6600" dirty="0" smtClean="0">
                <a:effectLst/>
              </a:rPr>
            </a:br>
            <a:endParaRPr lang="ru-RU" altLang="ru-RU" sz="7200" dirty="0" smtClean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Что такое «этимология»?</a:t>
            </a:r>
            <a:endParaRPr lang="ru-RU" sz="5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6caf3f78dff6fd456bb8c505cd3e1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24944"/>
            <a:ext cx="324036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764704"/>
            <a:ext cx="8229600" cy="70643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8800" dirty="0" smtClean="0">
                <a:effectLst/>
              </a:rPr>
              <a:t>Проверим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223963" y="1268413"/>
            <a:ext cx="5292725" cy="165576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dirty="0" smtClean="0"/>
              <a:t> </a:t>
            </a:r>
            <a:endParaRPr lang="ru-RU" altLang="ru-RU" sz="6600" b="1" dirty="0" smtClean="0"/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1484784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</a:rPr>
              <a:t>Этимология</a:t>
            </a:r>
            <a:r>
              <a:rPr lang="ru-RU" sz="4400" b="1" dirty="0" smtClean="0">
                <a:solidFill>
                  <a:schemeClr val="tx1">
                    <a:lumMod val="75000"/>
                  </a:schemeClr>
                </a:solidFill>
              </a:rPr>
              <a:t>– это наука о происхождении слова.</a:t>
            </a:r>
            <a:endParaRPr lang="ru-RU" sz="4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Рисунок 6" descr="imagenes-de-buhos-graduados-animados-hd-picture-car-pictures-489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852936"/>
            <a:ext cx="2431157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5976664" cy="1332756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/>
              <a:t>«Вот и нажаловалась»</a:t>
            </a:r>
            <a:endParaRPr lang="ru-RU" altLang="ru-RU" sz="4000" b="1" dirty="0" smtClean="0">
              <a:solidFill>
                <a:srgbClr val="E88F18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51520" y="2708920"/>
            <a:ext cx="756084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4400" b="1" dirty="0" smtClean="0">
                <a:solidFill>
                  <a:srgbClr val="FF0000"/>
                </a:solidFill>
                <a:latin typeface="Verdana" pitchFamily="34" charset="0"/>
              </a:rPr>
              <a:t>«Почему не шапка?»</a:t>
            </a:r>
            <a:endParaRPr lang="ru-RU" altLang="ru-RU" sz="4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71684" name="Rectangle 3"/>
          <p:cNvSpPr txBox="1">
            <a:spLocks noChangeArrowheads="1"/>
          </p:cNvSpPr>
          <p:nvPr/>
        </p:nvSpPr>
        <p:spPr bwMode="auto">
          <a:xfrm>
            <a:off x="6732240" y="62068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609600" indent="-609600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altLang="ru-RU" sz="2800" dirty="0">
                <a:latin typeface="Verdana" pitchFamily="34" charset="0"/>
              </a:rPr>
              <a:t> </a:t>
            </a:r>
            <a:r>
              <a:rPr lang="ru-RU" altLang="ru-RU" sz="7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hlinkClick r:id="rId2" action="ppaction://hlinksldjump"/>
              </a:rPr>
              <a:t>1</a:t>
            </a:r>
            <a:endParaRPr lang="ru-RU" altLang="ru-RU" sz="7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71685" name="Rectangle 3"/>
          <p:cNvSpPr txBox="1">
            <a:spLocks noChangeArrowheads="1"/>
          </p:cNvSpPr>
          <p:nvPr/>
        </p:nvSpPr>
        <p:spPr bwMode="auto">
          <a:xfrm>
            <a:off x="7092280" y="2492896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609600" indent="-609600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altLang="ru-RU" sz="2800" dirty="0">
                <a:latin typeface="Verdana" pitchFamily="34" charset="0"/>
                <a:hlinkClick r:id="rId3" action="ppaction://hlinksldjump"/>
              </a:rPr>
              <a:t> </a:t>
            </a:r>
            <a:r>
              <a:rPr lang="ru-RU" altLang="ru-RU" sz="7200" b="1" dirty="0">
                <a:latin typeface="Verdana" pitchFamily="34" charset="0"/>
                <a:hlinkClick r:id="rId3" action="ppaction://hlinksldjump"/>
              </a:rPr>
              <a:t>2</a:t>
            </a:r>
            <a:endParaRPr lang="ru-RU" altLang="ru-RU" sz="7200" b="1" dirty="0">
              <a:latin typeface="Verdana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5576" y="4293096"/>
            <a:ext cx="5695950" cy="10525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«Двойники ли?»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1687" name="Rectangle 3"/>
          <p:cNvSpPr txBox="1">
            <a:spLocks noChangeArrowheads="1"/>
          </p:cNvSpPr>
          <p:nvPr/>
        </p:nvSpPr>
        <p:spPr bwMode="auto">
          <a:xfrm>
            <a:off x="6876256" y="4149080"/>
            <a:ext cx="136683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609600" indent="-609600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altLang="ru-RU" sz="2800" dirty="0">
                <a:latin typeface="Verdana" pitchFamily="34" charset="0"/>
              </a:rPr>
              <a:t> </a:t>
            </a:r>
            <a:r>
              <a:rPr lang="ru-RU" altLang="ru-RU" sz="7200" b="1" dirty="0">
                <a:latin typeface="Verdana" pitchFamily="34" charset="0"/>
                <a:hlinkClick r:id="rId4" action="ppaction://hlinksldjump"/>
              </a:rPr>
              <a:t>3</a:t>
            </a:r>
            <a:endParaRPr lang="ru-RU" altLang="ru-RU" sz="72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  <p:bldP spid="7" grpId="0"/>
      <p:bldP spid="7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332656"/>
            <a:ext cx="8445624" cy="19442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/>
              <a:t> 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Катя жалуется маме на щенка: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-Он мой тапок куда-то утащил!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Мама, улыбаясь, отвечает: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-Надеюсь, твой любимый юбок от него еще не пострадал?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Объясните, почему мама так ответила дочери.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altLang="ru-RU" dirty="0" smtClean="0"/>
          </a:p>
        </p:txBody>
      </p:sp>
      <p:sp>
        <p:nvSpPr>
          <p:cNvPr id="72708" name="Объект 2"/>
          <p:cNvSpPr txBox="1">
            <a:spLocks/>
          </p:cNvSpPr>
          <p:nvPr/>
        </p:nvSpPr>
        <p:spPr bwMode="auto">
          <a:xfrm>
            <a:off x="0" y="6021288"/>
            <a:ext cx="63722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3200" b="1" dirty="0" smtClean="0">
                <a:solidFill>
                  <a:srgbClr val="E88F18"/>
                </a:solidFill>
                <a:latin typeface="Verdana" pitchFamily="34" charset="0"/>
              </a:rPr>
              <a:t> </a:t>
            </a:r>
            <a:r>
              <a:rPr lang="ru-RU" altLang="ru-RU" sz="3000" b="1" dirty="0" smtClean="0">
                <a:solidFill>
                  <a:srgbClr val="E88F18"/>
                </a:solidFill>
                <a:latin typeface="Verdana" pitchFamily="34" charset="0"/>
              </a:rPr>
              <a:t>«Вот и нажаловалась»</a:t>
            </a:r>
            <a:endParaRPr lang="ru-RU" altLang="ru-RU" sz="3000" b="1" dirty="0">
              <a:solidFill>
                <a:srgbClr val="E88F18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620713"/>
            <a:ext cx="8229600" cy="5032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О</a:t>
            </a:r>
            <a:r>
              <a:rPr lang="ru-RU" sz="5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твет</a:t>
            </a:r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733" name="Объект 2"/>
          <p:cNvSpPr txBox="1">
            <a:spLocks/>
          </p:cNvSpPr>
          <p:nvPr/>
        </p:nvSpPr>
        <p:spPr bwMode="auto">
          <a:xfrm>
            <a:off x="251520" y="6010275"/>
            <a:ext cx="5257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800" b="1" dirty="0" smtClean="0">
                <a:solidFill>
                  <a:srgbClr val="E88F18"/>
                </a:solidFill>
                <a:latin typeface="Verdana" pitchFamily="34" charset="0"/>
              </a:rPr>
              <a:t>«Вот и нажаловалась.»</a:t>
            </a:r>
            <a:endParaRPr lang="ru-RU" altLang="ru-RU" sz="2800" b="1" dirty="0">
              <a:solidFill>
                <a:srgbClr val="E88F18"/>
              </a:solidFill>
              <a:latin typeface="Verdana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1324795"/>
            <a:ext cx="84249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ама таким образом попыталась указать Кате на допущенную ею ошибку – употребление слова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тапок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существительного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мужского рода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то время  как  оно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женского рода –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тапка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453336"/>
            <a:ext cx="7920880" cy="4046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i="1" dirty="0" smtClean="0"/>
              <a:t>«Почему не шапка?»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4755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2251075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Какого человека называют 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шляпой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? Почему именно 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шляпой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а не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шапкой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не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кепкой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не 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беретом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ctr">
              <a:buFont typeface="Wingdings 2" pitchFamily="18" charset="2"/>
              <a:buNone/>
            </a:pPr>
            <a:endParaRPr lang="ru-RU" altLang="ru-RU" sz="6000" dirty="0" smtClean="0"/>
          </a:p>
        </p:txBody>
      </p:sp>
      <p:pic>
        <p:nvPicPr>
          <p:cNvPr id="4" name="Рисунок 3" descr="45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429000"/>
            <a:ext cx="3637957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ъект 2"/>
          <p:cNvSpPr>
            <a:spLocks noGrp="1"/>
          </p:cNvSpPr>
          <p:nvPr>
            <p:ph idx="1"/>
          </p:nvPr>
        </p:nvSpPr>
        <p:spPr>
          <a:xfrm>
            <a:off x="323528" y="404665"/>
            <a:ext cx="8568952" cy="4313386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altLang="ru-RU" sz="5400" b="1" dirty="0" smtClean="0">
                <a:solidFill>
                  <a:srgbClr val="E88F18"/>
                </a:solidFill>
              </a:rPr>
              <a:t>Ответ</a:t>
            </a:r>
          </a:p>
          <a:p>
            <a:pPr marL="0" indent="0" algn="ctr">
              <a:buFont typeface="Wingdings 2" pitchFamily="18" charset="2"/>
              <a:buNone/>
            </a:pPr>
            <a:endParaRPr lang="ru-RU" altLang="ru-RU" sz="5400" b="1" dirty="0" smtClean="0">
              <a:solidFill>
                <a:srgbClr val="E88F18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5544616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«Почему не шапка?»</a:t>
            </a:r>
            <a:endParaRPr lang="ru-RU" dirty="0"/>
          </a:p>
        </p:txBody>
      </p:sp>
      <p:sp>
        <p:nvSpPr>
          <p:cNvPr id="6" name="Стрелка углом вверх 5">
            <a:hlinkClick r:id="rId2" action="ppaction://hlinksldjump"/>
          </p:cNvPr>
          <p:cNvSpPr/>
          <p:nvPr/>
        </p:nvSpPr>
        <p:spPr>
          <a:xfrm>
            <a:off x="7666038" y="5013325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1164522"/>
            <a:ext cx="8748464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Человека неловкого, нерасторопного часто называют </a:t>
            </a:r>
            <a:r>
              <a:rPr kumimoji="0" lang="ru-RU" sz="33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шляпой</a:t>
            </a:r>
            <a:r>
              <a:rPr kumimoji="0" lang="ru-RU" sz="3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Шляпа – принадлежность гражданского, штатского костюма и является символом штатского человека. Человека, у которого отсутствует выправка, стать и сноровка, в отличие от кадрового военного, называют шляпой, подчёркивая таким образом качества, свойственные невоенным людям.</a:t>
            </a:r>
            <a:endParaRPr kumimoji="0" lang="ru-RU" sz="3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ъект 2"/>
          <p:cNvSpPr>
            <a:spLocks noGrp="1"/>
          </p:cNvSpPr>
          <p:nvPr>
            <p:ph idx="1"/>
          </p:nvPr>
        </p:nvSpPr>
        <p:spPr>
          <a:xfrm>
            <a:off x="0" y="404665"/>
            <a:ext cx="9144000" cy="4548336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Какие слова в русском языке можно назвать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словами - двойниками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 (Назовите термин). Приведите примеры таких слов. </a:t>
            </a:r>
          </a:p>
          <a:p>
            <a:pPr>
              <a:buNone/>
            </a:pPr>
            <a:endParaRPr lang="ru-RU" altLang="ru-RU" sz="18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4895775" cy="1050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«Двойники ли?»</a:t>
            </a:r>
            <a:endParaRPr lang="ru-RU" dirty="0"/>
          </a:p>
        </p:txBody>
      </p:sp>
      <p:pic>
        <p:nvPicPr>
          <p:cNvPr id="5" name="Рисунок 4" descr="big_18_2016284032c0b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933056"/>
            <a:ext cx="3633344" cy="2625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373688"/>
            <a:ext cx="5111799" cy="11516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«Двойники ли?»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404665"/>
            <a:ext cx="8183562" cy="4313386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5400" b="1" dirty="0" smtClean="0">
                <a:solidFill>
                  <a:srgbClr val="E79419"/>
                </a:solidFill>
              </a:rPr>
              <a:t>Ответ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ОМОНИМЫ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40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</a:t>
            </a:r>
          </a:p>
          <a:p>
            <a:pPr>
              <a:buNone/>
              <a:defRPr/>
            </a:pPr>
            <a:endParaRPr lang="ru-RU" dirty="0"/>
          </a:p>
        </p:txBody>
      </p:sp>
      <p:sp>
        <p:nvSpPr>
          <p:cNvPr id="4" name="Стрелка углом вверх 3">
            <a:hlinkClick r:id="rId2" action="ppaction://hlinksldjump"/>
          </p:cNvPr>
          <p:cNvSpPr/>
          <p:nvPr/>
        </p:nvSpPr>
        <p:spPr>
          <a:xfrm>
            <a:off x="7666038" y="5013325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924944"/>
            <a:ext cx="2663944" cy="2916727"/>
          </a:xfrm>
          <a:prstGeom prst="rect">
            <a:avLst/>
          </a:prstGeom>
        </p:spPr>
      </p:pic>
      <p:pic>
        <p:nvPicPr>
          <p:cNvPr id="7" name="Рисунок 6" descr="677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852936"/>
            <a:ext cx="2952328" cy="3015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653136"/>
            <a:ext cx="8183880" cy="357301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30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«– А,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Вакула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ты тут! здравствуй! – сказала красавица Оксана с той же самой усмешкой, которая чуть не сводила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Вакулу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 ума. – Ну, много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наколядовал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? Э, какой маленький мешок! А черевички, которые носит царица, достал? достань черевички, выйду замуж! – И, засмеявшись, убежала с толпою».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92696"/>
            <a:ext cx="6491288" cy="8509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Проверим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355976" y="1556792"/>
            <a:ext cx="4392488" cy="1943398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ru-RU" sz="4000" b="1" dirty="0" smtClean="0"/>
              <a:t>  Н.В. Гоголь «Вечера на хуторе близ Диканьки…»</a:t>
            </a:r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596188" y="5084763"/>
            <a:ext cx="1079500" cy="936625"/>
          </a:xfrm>
          <a:prstGeom prst="bentUpArrow">
            <a:avLst>
              <a:gd name="adj1" fmla="val 50000"/>
              <a:gd name="adj2" fmla="val 350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17843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3762932" cy="5065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885892"/>
            <a:ext cx="8183880" cy="19442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40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–«Герасим взял ее легонько двумя пальцами за голову 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принагнул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ее мордочку к молоку. Собачка вдруг начала пить с жадностью, фыркая, трясясь и захлебываясь. Герасим глядел, глядел да как засмеется вдруг... Всю ночь он возился с ней, укладывал ее, обтирал и заснул наконец сам возле нее каким-то радостным и тихим сном.»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3">
      <a:dk1>
        <a:srgbClr val="005779"/>
      </a:dk1>
      <a:lt1>
        <a:srgbClr val="FFFFFF"/>
      </a:lt1>
      <a:dk2>
        <a:srgbClr val="FFFFFF"/>
      </a:dk2>
      <a:lt2>
        <a:srgbClr val="083E6F"/>
      </a:lt2>
      <a:accent1>
        <a:srgbClr val="0B5394"/>
      </a:accent1>
      <a:accent2>
        <a:srgbClr val="0075A2"/>
      </a:accent2>
      <a:accent3>
        <a:srgbClr val="59A9F2"/>
      </a:accent3>
      <a:accent4>
        <a:srgbClr val="0B9B74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1484</TotalTime>
  <Words>1407</Words>
  <Application>Microsoft Office PowerPoint</Application>
  <PresentationFormat>Экран (4:3)</PresentationFormat>
  <Paragraphs>266</Paragraphs>
  <Slides>69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Аспект</vt:lpstr>
      <vt:lpstr>Слайд 1</vt:lpstr>
      <vt:lpstr>ФИНАЛ</vt:lpstr>
      <vt:lpstr>10 – «Вороне где-то бог послал кусочек сыру; На ель Ворона взгромоздясь, Позавтракать было совсем уж собралась, Да призадумалась, а сыр во рту держала». </vt:lpstr>
      <vt:lpstr>Проверим</vt:lpstr>
      <vt:lpstr>20 – «Ах, батюшка братец! Уж года четыре как учится. Нечего, грех сказать, чтоб мы не старались воспитывать Митрофанушку. Троим учителям денежки платим. Для грамоты ходит к нему дьячок от Покрова, Кутейкин. Арихметике учит его, батюшка, один отставной сержант, Цыфиркин.» </vt:lpstr>
      <vt:lpstr>Проверим</vt:lpstr>
      <vt:lpstr>30 –«– А, Вакула, ты тут! здравствуй! – сказала красавица Оксана с той же самой усмешкой, которая чуть не сводила Вакулу с ума. – Ну, много наколядовал? Э, какой маленький мешок! А черевички, которые носит царица, достал? достань черевички, выйду замуж! – И, засмеявшись, убежала с толпою».     </vt:lpstr>
      <vt:lpstr>Проверим</vt:lpstr>
      <vt:lpstr>40 –«Герасим взял ее легонько двумя пальцами за голову и принагнул ее мордочку к молоку. Собачка вдруг начала пить с жадностью, фыркая, трясясь и захлебываясь. Герасим глядел, глядел да как засмеется вдруг... Всю ночь он возился с ней, укладывал ее, обтирал и заснул наконец сам возле нее каким-то радостным и тихим сном.»   </vt:lpstr>
      <vt:lpstr>Проверим</vt:lpstr>
      <vt:lpstr> 50 –«Медведь приближался, Дефорж вынул из кармана маленький пистолет, вложил его в ухо зверю и выстрелил. Медведь повалился. Двери отворились, Кирила Петрович вошел, изумленный развязкою своей шутки. Троекуров хотел объяснения всему делу. Он послал за Машей, Маша прибежала и перевела французу вопросы отца».  </vt:lpstr>
      <vt:lpstr>Проверим</vt:lpstr>
      <vt:lpstr>10 - Кот в мешке</vt:lpstr>
      <vt:lpstr>Проверим</vt:lpstr>
      <vt:lpstr>Слайд 15</vt:lpstr>
      <vt:lpstr>Проверим</vt:lpstr>
      <vt:lpstr>Слайд 17</vt:lpstr>
      <vt:lpstr>Проверим</vt:lpstr>
      <vt:lpstr>Слайд 19</vt:lpstr>
      <vt:lpstr>Проверим</vt:lpstr>
      <vt:lpstr>Слайд 21</vt:lpstr>
      <vt:lpstr>Проверим</vt:lpstr>
      <vt:lpstr>Слайд 23</vt:lpstr>
      <vt:lpstr>Проверим</vt:lpstr>
      <vt:lpstr>Слайд 25</vt:lpstr>
      <vt:lpstr>Проверим</vt:lpstr>
      <vt:lpstr>10 - Укажите слово с чередующейся гласной в корне:  1 -пролетели; 2 -вырастали; 3-разгорячённых; 4-растрёпанный.   </vt:lpstr>
      <vt:lpstr>Проверим</vt:lpstr>
      <vt:lpstr>Слайд 29</vt:lpstr>
      <vt:lpstr>Проверим</vt:lpstr>
      <vt:lpstr>Слайд 31</vt:lpstr>
      <vt:lpstr>Проверим</vt:lpstr>
      <vt:lpstr>Слайд 33</vt:lpstr>
      <vt:lpstr>Проверим</vt:lpstr>
      <vt:lpstr>Слайд 35</vt:lpstr>
      <vt:lpstr>Проверим</vt:lpstr>
      <vt:lpstr>Слайд 37</vt:lpstr>
      <vt:lpstr>Проверим</vt:lpstr>
      <vt:lpstr>Слайд 39</vt:lpstr>
      <vt:lpstr>Проверим</vt:lpstr>
      <vt:lpstr>      20 –В каком предложении не ставится тире?  А) Труд лучший учитель жизни. Б) Учить ум точить. В) Воспитание детей есть труд и долг.  </vt:lpstr>
      <vt:lpstr>Проверим</vt:lpstr>
      <vt:lpstr>Слайд 43</vt:lpstr>
      <vt:lpstr>Проверим</vt:lpstr>
      <vt:lpstr>Слайд 45</vt:lpstr>
      <vt:lpstr>Слайд 46</vt:lpstr>
      <vt:lpstr>Слайд 47</vt:lpstr>
      <vt:lpstr>Проверим</vt:lpstr>
      <vt:lpstr>Слайд 49</vt:lpstr>
      <vt:lpstr>Проверим</vt:lpstr>
      <vt:lpstr>    </vt:lpstr>
      <vt:lpstr>Проверим</vt:lpstr>
      <vt:lpstr>20 –Какое слово соответствует схеме: приставка, корень, суффикс, суффикс,   окончание, суффикс?  а) сгорбившись; б) продвигался; в) разгораясь; г) неразумно.   </vt:lpstr>
      <vt:lpstr>Проверим</vt:lpstr>
      <vt:lpstr>30 –Найдите среди данных слов «четвертое лишнее» и объясните свой выбор.  Ценный,  почвенный, мысленный, торжественный.  </vt:lpstr>
      <vt:lpstr>Проверим</vt:lpstr>
      <vt:lpstr>40 –Какое действие в приведенном ниже отрывке из романа А.С.Пушкина «Евгений Онегин» названо выделенным глаголом? Какими словами назвали бы его вы сегодня?  Театр уж полон; ложи блещут; Партер и кресла, все кипит; В райке нетерпеливо плещут, И, взвившись, занавес летит. </vt:lpstr>
      <vt:lpstr>Проверим</vt:lpstr>
      <vt:lpstr>50 –Расставьте ударения в следующих словах.  Щавель,  приняла, обеспечение,  красивее.  </vt:lpstr>
      <vt:lpstr>Проверим</vt:lpstr>
      <vt:lpstr> </vt:lpstr>
      <vt:lpstr>Проверим</vt:lpstr>
      <vt:lpstr>«Двойники ли?»</vt:lpstr>
      <vt:lpstr>Слайд 64</vt:lpstr>
      <vt:lpstr>Ответ</vt:lpstr>
      <vt:lpstr>«Почему не шапка?» </vt:lpstr>
      <vt:lpstr>«Почему не шапка?»</vt:lpstr>
      <vt:lpstr>«Двойники ли?»</vt:lpstr>
      <vt:lpstr>«Двойники ли?»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Знатоки русского языка. 5 класс</dc:title>
  <dc:creator>ADMIN</dc:creator>
  <cp:lastModifiedBy>Vital</cp:lastModifiedBy>
  <cp:revision>128</cp:revision>
  <dcterms:created xsi:type="dcterms:W3CDTF">2013-03-12T16:42:28Z</dcterms:created>
  <dcterms:modified xsi:type="dcterms:W3CDTF">2017-10-18T11:48:45Z</dcterms:modified>
</cp:coreProperties>
</file>